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1%80%D0%B5%D0%B4%D0%BD%D0%B8%D0%B9_%D0%BC%D0%BE%D0%B7%D0%B3" TargetMode="External"/><Relationship Id="rId2" Type="http://schemas.openxmlformats.org/officeDocument/2006/relationships/hyperlink" Target="http://ru.wikipedia.org/wiki/%D0%9D%D0%B5%D0%B9%D1%80%D0%BE%D0%B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E%D0%B1%D0%BE%D0%BD%D1%8F%D0%BD%D0%B8%D0%B5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Плюсы и минусы генетических мутаций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38800" y="3581400"/>
            <a:ext cx="3124200" cy="2798136"/>
          </a:xfrm>
        </p:spPr>
        <p:txBody>
          <a:bodyPr/>
          <a:lstStyle/>
          <a:p>
            <a:r>
              <a:rPr lang="ru-RU" dirty="0" smtClean="0"/>
              <a:t>Выполнила: ученица 8А класса Щербина </a:t>
            </a:r>
            <a:r>
              <a:rPr lang="ru-RU" dirty="0" smtClean="0"/>
              <a:t>Полина</a:t>
            </a:r>
          </a:p>
          <a:p>
            <a:r>
              <a:rPr lang="ru-RU" dirty="0" smtClean="0"/>
              <a:t>Руководитель:</a:t>
            </a:r>
          </a:p>
          <a:p>
            <a:r>
              <a:rPr lang="ru-RU" dirty="0" smtClean="0"/>
              <a:t>Гончарова Е.Л.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Н</a:t>
            </a:r>
            <a:r>
              <a:rPr lang="ru-RU" sz="2800" dirty="0" smtClean="0"/>
              <a:t>а </a:t>
            </a:r>
            <a:r>
              <a:rPr lang="ru-RU" sz="2800" dirty="0"/>
              <a:t>кусте черной смородины может возникнуть ветка с белыми или красными ягодами.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0" y="3886200"/>
            <a:ext cx="4279392" cy="6096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098" name="Picture 2" descr="E:\сморидин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6781800" cy="451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14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01762"/>
          </a:xfrm>
        </p:spPr>
        <p:txBody>
          <a:bodyPr>
            <a:normAutofit/>
          </a:bodyPr>
          <a:lstStyle/>
          <a:p>
            <a:r>
              <a:rPr lang="ru-RU" sz="2800" dirty="0"/>
              <a:t>По характеру воздействия на организм мутации делят на летальные, полулетальные, нейтральные </a:t>
            </a:r>
            <a:r>
              <a:rPr lang="ru-RU" sz="2800" dirty="0" smtClean="0"/>
              <a:t>и полезные</a:t>
            </a:r>
            <a:r>
              <a:rPr lang="ru-RU" sz="2800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9800" y="3200400"/>
            <a:ext cx="5117592" cy="6858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E:\и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6247993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6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«Фукусима-1» и Чернобыльская АЭС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 flipV="1">
            <a:off x="6401034" y="4343400"/>
            <a:ext cx="597408" cy="304800"/>
          </a:xfrm>
        </p:spPr>
        <p:txBody>
          <a:bodyPr numCol="2">
            <a:normAutofit fontScale="47500" lnSpcReduction="20000"/>
          </a:bodyPr>
          <a:lstStyle/>
          <a:p>
            <a:endParaRPr lang="ru-RU" dirty="0"/>
          </a:p>
        </p:txBody>
      </p:sp>
      <p:pic>
        <p:nvPicPr>
          <p:cNvPr id="6146" name="Picture 2" descr="E:\фукусима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154" y="1524000"/>
            <a:ext cx="3764044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E:\чернобыль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93" y="1524000"/>
            <a:ext cx="3764046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34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Воздействие </a:t>
            </a:r>
            <a:r>
              <a:rPr lang="ru-RU" sz="2400" dirty="0" smtClean="0"/>
              <a:t>радиации </a:t>
            </a:r>
            <a:r>
              <a:rPr lang="ru-RU" sz="2400" dirty="0"/>
              <a:t>на личинки бабочек-голубянок привело к тому, что у 12% представителей этого вида слишком маленькие крылья и повреждённые глаза.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303" y="3200400"/>
            <a:ext cx="5041392" cy="6858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E:\фукусим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28800"/>
            <a:ext cx="6156508" cy="4096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9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638058">
            <a:off x="-153481" y="747402"/>
            <a:ext cx="6210719" cy="1173162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6600" dirty="0" smtClean="0"/>
              <a:t>иммунитет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2133600" y="4267199"/>
            <a:ext cx="609600" cy="76201"/>
          </a:xfrm>
        </p:spPr>
        <p:txBody>
          <a:bodyPr>
            <a:normAutofit fontScale="25000" lnSpcReduction="20000"/>
          </a:bodyPr>
          <a:lstStyle/>
          <a:p>
            <a:endParaRPr lang="ru-RU" sz="1200" dirty="0"/>
          </a:p>
        </p:txBody>
      </p:sp>
      <p:pic>
        <p:nvPicPr>
          <p:cNvPr id="2050" name="Picture 2" descr="E:\ва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505200"/>
            <a:ext cx="386577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хз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914400"/>
            <a:ext cx="4180813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89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0" y="2514600"/>
            <a:ext cx="469392" cy="122238"/>
          </a:xfrm>
        </p:spPr>
        <p:txBody>
          <a:bodyPr>
            <a:normAutofit fontScale="90000"/>
          </a:bodyPr>
          <a:lstStyle/>
          <a:p>
            <a:endParaRPr lang="ru-RU" sz="105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584786"/>
              </p:ext>
            </p:extLst>
          </p:nvPr>
        </p:nvGraphicFramePr>
        <p:xfrm>
          <a:off x="1447800" y="228600"/>
          <a:ext cx="7010401" cy="6324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1914"/>
                <a:gridCol w="2156436"/>
                <a:gridCol w="3822051"/>
              </a:tblGrid>
              <a:tr h="436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Генетические болезни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80" marR="5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Характеристика 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80" marR="5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Примеры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80" marR="53980" marT="0" marB="0"/>
                </a:tc>
              </a:tr>
              <a:tr h="1962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Врожденные 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80" marR="5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Вызываются различными вредными факторами, которые действуют на будущую маму во время беременности Часть врождённых заболеваний наследуется. Занимают первое место по смертности. 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80" marR="5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Фетальный алкогольный синдром - отклонения в психофизическом развитии ребёнка, причиной является употребление женщиной алкоголя до и во время беременности. Синдром является главной причиной нарушений умственного развития[2].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Синдром Дауна — форма геномной патологии, при которой чаще всего кариотип представлен 47 хромосомами, поскольку хромосомы 21-й пары представлены тремя копиями. 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80" marR="53980" marT="0" marB="0"/>
                </a:tc>
              </a:tr>
              <a:tr h="23989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Наследственные заболевания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80" marR="5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Обусловленные хромосомными и генными мутациями. Могут проявляться в любом возрасте, но чаще проявляются у детей. На наследственные заболевания не влияют мутагенные факторы [5].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80" marR="5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Болезнь Альцгеймера. Симптомы: спутанность, раздражительность и агрессивность, колебания настроения, нарушается способность говорить и понимать сказанное, происходит потеря долговременной памяти.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Болезнь Паркинсона-хроническое заболевание, характерное для лиц старшего возраста. Вызвано прогрессирующим разрушением и гибелью </a:t>
                      </a:r>
                      <a:r>
                        <a:rPr lang="ru-RU" sz="900" u="sng">
                          <a:effectLst/>
                          <a:hlinkClick r:id="rId2" tooltip="Нейрон"/>
                        </a:rPr>
                        <a:t>нейронов</a:t>
                      </a:r>
                      <a:r>
                        <a:rPr lang="ru-RU" sz="900">
                          <a:effectLst/>
                        </a:rPr>
                        <a:t> чёрного вещества </a:t>
                      </a:r>
                      <a:r>
                        <a:rPr lang="ru-RU" sz="900" u="sng">
                          <a:effectLst/>
                          <a:hlinkClick r:id="rId3" tooltip="Средний мозг"/>
                        </a:rPr>
                        <a:t>среднего мозга</a:t>
                      </a:r>
                      <a:r>
                        <a:rPr lang="ru-RU" sz="900">
                          <a:effectLst/>
                        </a:rPr>
                        <a:t> и других отделов ЦНС, характерны двигательные нарушения, вегетативные, психические расстройства. 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80" marR="53980" marT="0" marB="0"/>
                </a:tc>
              </a:tr>
              <a:tr h="15266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Приобретённые болезни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80" marR="5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Приобретены в течение жизни. Могут плавно перетекать в наследственные. Некоторые приобретенные болезни остаются с хозяином, а некоторые быстро проходят. 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80" marR="539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Аносмия – потеря </a:t>
                      </a:r>
                      <a:r>
                        <a:rPr lang="ru-RU" sz="900" u="sng" dirty="0">
                          <a:effectLst/>
                          <a:hlinkClick r:id="rId4" tooltip="Обоняние"/>
                        </a:rPr>
                        <a:t>обоняния</a:t>
                      </a:r>
                      <a:r>
                        <a:rPr lang="ru-RU" sz="900" dirty="0">
                          <a:effectLst/>
                        </a:rPr>
                        <a:t>. Чаще встречается частичная аносмия, на некоторые вещества.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80" marR="539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66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Исследования </a:t>
            </a:r>
            <a:r>
              <a:rPr lang="ru-RU" sz="1800" dirty="0"/>
              <a:t>на разных объектах показали, что явление мутационной изменчивости свойственно всем организмам. Мутации затрагивают разнообразные стороны строения и функции организма. В настоящее время различают следующие виды мутаций: геномные, хромосомные, генные. К генетическим мутациям относят, прежде всего, болезни связанные с ними. Все генетические болезни делятся на 3 группы: врожденные, наследственные, приобретенные.</a:t>
            </a:r>
          </a:p>
          <a:p>
            <a:r>
              <a:rPr lang="ru-RU" sz="1800" dirty="0" smtClean="0"/>
              <a:t>Для </a:t>
            </a:r>
            <a:r>
              <a:rPr lang="ru-RU" sz="1800" dirty="0"/>
              <a:t>мутации есть какая-то причина, хотя в большинстве случаев ее определить невозможно. Число мутаций можно резко увеличить, воздействуя на организм так называемыми мутагенными факторами.</a:t>
            </a:r>
          </a:p>
          <a:p>
            <a:r>
              <a:rPr lang="ru-RU" sz="1800" dirty="0" smtClean="0"/>
              <a:t>Большинство </a:t>
            </a:r>
            <a:r>
              <a:rPr lang="ru-RU" sz="1800" dirty="0"/>
              <a:t>мутаций вредно для организма, однако могут быть нейтральные и полезные мутации. Учеными установлено, что наш организм самостоятельно мутирует борясь со многими заболеваниями, кроме того, ученые создают лекарственные средства, благодаря которым мы не погибаем от самых простых болезней (простуда, грипп и т.д.), а это тоже мутация.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8291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220904">
            <a:off x="1030722" y="2161714"/>
            <a:ext cx="7498080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0" y="2895600"/>
            <a:ext cx="469392" cy="228600"/>
          </a:xfrm>
        </p:spPr>
        <p:txBody>
          <a:bodyPr>
            <a:normAutofit fontScale="92500" lnSpcReduction="10000"/>
          </a:bodyPr>
          <a:lstStyle/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44745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Недавно, я смотрела телевизор и увидела передачу о группе ученых - генетиков, которые, рассказывали о генетических мутациях. Одни утверждали, что генетические мутации - «чума 21 века». Другие же ничего плохого в этом не видели. Я решила взвесить все плюсы и минусы генетических мутаций.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Познакомиться с разнообразием генетических мутаций, выявить положительные и отрицательные стороны мутации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79792" cy="4724400"/>
          </a:xfrm>
        </p:spPr>
        <p:txBody>
          <a:bodyPr/>
          <a:lstStyle/>
          <a:p>
            <a:r>
              <a:rPr lang="ru-RU" dirty="0" smtClean="0"/>
              <a:t>Используя литературные источники, разобраться, что такое мутация, какие виды мутаций существуют;</a:t>
            </a:r>
          </a:p>
          <a:p>
            <a:r>
              <a:rPr lang="ru-RU" dirty="0" smtClean="0"/>
              <a:t>Познакомиться с причинами возникновения генетических мутаций; </a:t>
            </a:r>
          </a:p>
          <a:p>
            <a:r>
              <a:rPr lang="ru-RU" dirty="0" smtClean="0"/>
              <a:t>Рассмотреть  положительные и отрицательные стороны мутаций.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2556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Мутация</a:t>
            </a:r>
            <a:r>
              <a:rPr lang="ru-RU" sz="2800" dirty="0" smtClean="0"/>
              <a:t>— стойкое изменение генотипа, происходящее под влиянием внешней или внутренней среды. </a:t>
            </a:r>
            <a:endParaRPr lang="ru-RU" sz="2800" dirty="0"/>
          </a:p>
        </p:txBody>
      </p:sp>
      <p:pic>
        <p:nvPicPr>
          <p:cNvPr id="1026" name="Picture 2" descr="D:\Рабочий стол\200px-Hugo_de_Vri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600200"/>
            <a:ext cx="3276600" cy="4734687"/>
          </a:xfrm>
          <a:prstGeom prst="rect">
            <a:avLst/>
          </a:prstGeom>
          <a:noFill/>
        </p:spPr>
      </p:pic>
      <p:pic>
        <p:nvPicPr>
          <p:cNvPr id="1027" name="Picture 3" descr="D:\Рабочий стол\загруженно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133600"/>
            <a:ext cx="34290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Геномные мутации - изменение числа хромосом в геноме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979807"/>
              </p:ext>
            </p:extLst>
          </p:nvPr>
        </p:nvGraphicFramePr>
        <p:xfrm>
          <a:off x="1371600" y="838200"/>
          <a:ext cx="7391401" cy="5138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5011"/>
                <a:gridCol w="3413759"/>
                <a:gridCol w="2432631"/>
              </a:tblGrid>
              <a:tr h="281940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Полиплоидизация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Образованиеорганизмов</a:t>
                      </a:r>
                      <a:r>
                        <a:rPr lang="ru-RU" sz="1800" dirty="0">
                          <a:effectLst/>
                        </a:rPr>
                        <a:t> или клеток, геном которых представлен более чем двумя наборами хромосом.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Радиоактивные излучения, действие ядохимикатов, высокая или низкая температура приводят к нарушению расхождения хромосом к полюсам клетки при митозе или мейозе.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18842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Анеуплоидия (гетероплоидия)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Изменение (увеличение или уменьшение) числа хромосом, не кратное гаплоидному набору.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 происходит расхождения хроматид отдельных хромосом при митозе, отдельных гомологичных хромосом в мейозе.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3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87362"/>
          </a:xfrm>
        </p:spPr>
        <p:txBody>
          <a:bodyPr>
            <a:noAutofit/>
          </a:bodyPr>
          <a:lstStyle/>
          <a:p>
            <a:r>
              <a:rPr lang="ru-RU" sz="2400" dirty="0"/>
              <a:t>Хромосомные мутации - изменение структуры хромосом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94581"/>
              </p:ext>
            </p:extLst>
          </p:nvPr>
        </p:nvGraphicFramePr>
        <p:xfrm>
          <a:off x="1921867" y="1409700"/>
          <a:ext cx="6525816" cy="30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4079"/>
                <a:gridCol w="3013984"/>
                <a:gridCol w="2147753"/>
              </a:tblGrid>
              <a:tr h="150019">
                <a:tc gridSpan="3">
                  <a:txBody>
                    <a:bodyPr/>
                    <a:lstStyle/>
                    <a:p>
                      <a:pPr indent="4572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Хромосомные мутации - изменение структуры хромосом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08" marR="6750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1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Делеция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Потеря участка хромосомы.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08" marR="67508" marT="0" marB="0"/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Причины этих мутаций различны: нарушения, возникающие при мейозе, при клеточном делении, а также разрывы хромосом и хроматид и воссоединение их в новых сочетаниях, при которых не восстанавливается нормальное строение хромосомы. Соли свинца и ртути, формалин, хлороформ, препараты для борьбы с сельскохозяйственными вредителями могут спровоцировать данные мутации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08" marR="67508" marT="0" marB="0"/>
                </a:tc>
              </a:tr>
              <a:tr h="135016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Транслокация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Изменение положения какого-либо участка хромосомы в хромосомном наборе. Основу составляет взаимный обмен участками между двумя негомологичными хромосомами, перемещение участка в пределах той же хромосомы (внутрихромосомная транспозиция) или в другую хромосому (межхромосомная транспозиция)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08" marR="675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05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Дупликация (удвоение)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Удвоение фрагмента хромосомы, когда один из участков представлен в хромосоме более одного раза.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08" marR="675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Инверсия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Поворот на 180° отдельных участков хромосом, вследствие чего в инвертированном участке меняется последовательность генов на обратную.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08" marR="675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037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Центрическое слияние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Слияние негомологичных хромосом.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508" marR="675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40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58762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Генные (</a:t>
            </a:r>
            <a:r>
              <a:rPr lang="ru-RU" sz="2400" dirty="0" err="1"/>
              <a:t>точковые</a:t>
            </a:r>
            <a:r>
              <a:rPr lang="ru-RU" sz="2400" dirty="0"/>
              <a:t>) мутации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934715"/>
              </p:ext>
            </p:extLst>
          </p:nvPr>
        </p:nvGraphicFramePr>
        <p:xfrm>
          <a:off x="1219200" y="838199"/>
          <a:ext cx="7280275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1782"/>
                <a:gridCol w="3362435"/>
                <a:gridCol w="2396058"/>
              </a:tblGrid>
              <a:tr h="96711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Генные (точковые) мутации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Изменение нуклеотидной последовательности молекулы ДНК в определенном участке хромосомы.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Воздействие химических мутагенов, УФ-лучей.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403">
                <a:tc gridSpan="3">
                  <a:txBody>
                    <a:bodyPr/>
                    <a:lstStyle/>
                    <a:p>
                      <a:pPr indent="4572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2.По месту возникновения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626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Соматические мутации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Возникают в соматических клетках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Воздействие химических мутагенов, УФ-лучей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711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Генеративные мутации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Происходят в клетках, из которых развиваются гаметы, или в половых клетках.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Воздействие химических мутагенов, УФ-лучей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403">
                <a:tc gridSpan="3">
                  <a:txBody>
                    <a:bodyPr/>
                    <a:lstStyle/>
                    <a:p>
                      <a:pPr indent="4572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3.По адаптивному значению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711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Вредные мутации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Резко снижают жизнеспособность (полулетальные). Мутации, приводящие к смерти.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Радиоактивные излучения, воздействие ядохимикатов, лекарств.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8797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Полезные мутации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Служат материалом для эволюционного процесса, используются человеком для выведения новых сортов растений, пород животных. 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Возникают редко - одна на сотни тысяч случаев.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97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498080" cy="914400"/>
          </a:xfrm>
        </p:spPr>
        <p:txBody>
          <a:bodyPr>
            <a:normAutofit/>
          </a:bodyPr>
          <a:lstStyle/>
          <a:p>
            <a:r>
              <a:rPr lang="ru-RU" sz="3600" dirty="0"/>
              <a:t>К мутагенным фактором относятся: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химические мутагены — вещества, вызывающие мутации; </a:t>
            </a:r>
            <a:endParaRPr lang="ru-RU" dirty="0" smtClean="0"/>
          </a:p>
          <a:p>
            <a:r>
              <a:rPr lang="ru-RU" dirty="0"/>
              <a:t>физические мутагены — ионизирующие  излучения, УФ - излучение, высокая температура и др.;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биологические мутагены - например, вирусы, размножаясь в клетках хозяина, </a:t>
            </a:r>
          </a:p>
        </p:txBody>
      </p:sp>
    </p:spTree>
    <p:extLst>
      <p:ext uri="{BB962C8B-B14F-4D97-AF65-F5344CB8AC3E}">
        <p14:creationId xmlns:p14="http://schemas.microsoft.com/office/powerpoint/2010/main" val="373297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TC101790492[[fn=Тетрадь для рисования]]</Template>
  <TotalTime>114</TotalTime>
  <Words>943</Words>
  <Application>Microsoft Office PowerPoint</Application>
  <PresentationFormat>Экран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Плюсы и минусы генетических мутаций</vt:lpstr>
      <vt:lpstr>Актуальность темы</vt:lpstr>
      <vt:lpstr>Цель исследования</vt:lpstr>
      <vt:lpstr>Задачи</vt:lpstr>
      <vt:lpstr>Мутация— стойкое изменение генотипа, происходящее под влиянием внешней или внутренней среды. </vt:lpstr>
      <vt:lpstr>Геномные мутации - изменение числа хромосом в геноме</vt:lpstr>
      <vt:lpstr>Хромосомные мутации - изменение структуры хромосом</vt:lpstr>
      <vt:lpstr>Генные (точковые) мутации</vt:lpstr>
      <vt:lpstr>К мутагенным фактором относятся: </vt:lpstr>
      <vt:lpstr>На кусте черной смородины может возникнуть ветка с белыми или красными ягодами. </vt:lpstr>
      <vt:lpstr>По характеру воздействия на организм мутации делят на летальные, полулетальные, нейтральные и полезные. </vt:lpstr>
      <vt:lpstr>«Фукусима-1» и Чернобыльская АЭС</vt:lpstr>
      <vt:lpstr>Воздействие радиации на личинки бабочек-голубянок привело к тому, что у 12% представителей этого вида слишком маленькие крылья и повреждённые глаза.</vt:lpstr>
      <vt:lpstr> иммунитет</vt:lpstr>
      <vt:lpstr>Презентация PowerPoint</vt:lpstr>
      <vt:lpstr>Заключение: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Плюсы и минусы генетических мутаций</dc:title>
  <cp:lastModifiedBy>1</cp:lastModifiedBy>
  <cp:revision>12</cp:revision>
  <dcterms:modified xsi:type="dcterms:W3CDTF">2014-06-16T05:06:01Z</dcterms:modified>
</cp:coreProperties>
</file>