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257" r:id="rId3"/>
    <p:sldId id="274" r:id="rId4"/>
    <p:sldId id="275" r:id="rId5"/>
    <p:sldId id="268" r:id="rId6"/>
    <p:sldId id="269" r:id="rId7"/>
    <p:sldId id="270" r:id="rId8"/>
    <p:sldId id="271" r:id="rId9"/>
    <p:sldId id="272" r:id="rId10"/>
    <p:sldId id="273" r:id="rId11"/>
    <p:sldId id="282" r:id="rId12"/>
    <p:sldId id="259" r:id="rId13"/>
    <p:sldId id="276" r:id="rId14"/>
    <p:sldId id="260" r:id="rId15"/>
    <p:sldId id="262" r:id="rId16"/>
    <p:sldId id="263" r:id="rId17"/>
    <p:sldId id="261" r:id="rId18"/>
    <p:sldId id="266" r:id="rId19"/>
    <p:sldId id="277" r:id="rId20"/>
    <p:sldId id="264" r:id="rId21"/>
    <p:sldId id="280" r:id="rId22"/>
    <p:sldId id="289" r:id="rId23"/>
    <p:sldId id="301" r:id="rId24"/>
    <p:sldId id="291" r:id="rId25"/>
    <p:sldId id="290" r:id="rId26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A7C"/>
    <a:srgbClr val="FFCC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05" autoAdjust="0"/>
    <p:restoredTop sz="94660"/>
  </p:normalViewPr>
  <p:slideViewPr>
    <p:cSldViewPr>
      <p:cViewPr>
        <p:scale>
          <a:sx n="80" d="100"/>
          <a:sy n="80" d="100"/>
        </p:scale>
        <p:origin x="-198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F7F7-D2E1-4F3D-96BF-1FD0F940D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4252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28297-29EA-4195-AC17-BA1FB2A2D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50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8297-29EA-4195-AC17-BA1FB2A2D272}" type="slidenum">
              <a:rPr lang="ru-RU" smtClean="0"/>
              <a:t>19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BC4A-002C-4820-AB52-262DB2C9791F}" type="datetime1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C8B-9F0C-4C2D-A41A-564B2BC58A7D}" type="datetime1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1814-CDEC-42FD-9BF1-96EDE0CA3DE8}" type="datetime1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0F43-2902-41F7-A516-66A05F1D1B81}" type="datetime1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9F2-3C26-460C-9222-8B8598F58363}" type="datetime1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8EE4-6821-4489-AF42-D8F8916DFB3A}" type="datetime1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897B-D2F5-465C-B18B-93C8A3152DE8}" type="datetime1">
              <a:rPr lang="ru-RU" smtClean="0"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09C9-F276-4D23-B063-ECBDAF6051BE}" type="datetime1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CB8B-86AD-44A3-92AE-9BF75C6C7E26}" type="datetime1">
              <a:rPr lang="ru-RU" smtClean="0"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248A-9B8B-41C4-8A83-C6F8B65542D7}" type="datetime1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B1B4-9CEC-4DEC-B234-664AD8A43148}" type="datetime1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805AD7-E7C5-4AA1-9C5C-69BDC47CD38B}" type="datetime1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9FE562-441D-4689-8807-4EB7CE6FF3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hyperlink" Target="http://img1.liveinternet.ru/images/attach/c/4/80/35/80035455_1321199046_skola1.gif" TargetMode="External"/><Relationship Id="rId7" Type="http://schemas.openxmlformats.org/officeDocument/2006/relationships/hyperlink" Target="http://forums.drom.ru/attachment.php?attachmentid=453197&amp;stc=1&amp;thumb=1&amp;d=1321029988" TargetMode="External"/><Relationship Id="rId2" Type="http://schemas.openxmlformats.org/officeDocument/2006/relationships/hyperlink" Target="http://www.arms-expo.ru/04904905205212404905105405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070.radikal.ru/1207/79/3395b32ef51d.jpg" TargetMode="External"/><Relationship Id="rId5" Type="http://schemas.openxmlformats.org/officeDocument/2006/relationships/hyperlink" Target="http://www.muamat.com/adpics/51010f0258cc8ca2e5e1915dc.jpg" TargetMode="External"/><Relationship Id="rId4" Type="http://schemas.openxmlformats.org/officeDocument/2006/relationships/hyperlink" Target="http://s4.goodfon.ru/wallpaper/previews-middle/219776.j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66"/>
            </a:gs>
            <a:gs pos="29000">
              <a:schemeClr val="bg1"/>
            </a:gs>
            <a:gs pos="55000">
              <a:srgbClr val="B0CA7C"/>
            </a:gs>
            <a:gs pos="85000">
              <a:schemeClr val="bg1"/>
            </a:gs>
            <a:gs pos="14000">
              <a:schemeClr val="accent3">
                <a:lumMod val="60000"/>
                <a:lumOff val="40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63688" y="90382"/>
            <a:ext cx="5688632" cy="923330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cs typeface="+mn-cs"/>
              </a:rPr>
              <a:t>Муниципальное бюджетное общеобразовательное учреждение средняя общеобразовательная  школа  №6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836712"/>
            <a:ext cx="0" cy="5832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045674" y="2348880"/>
                <a:ext cx="7482208" cy="2313454"/>
              </a:xfrm>
              <a:prstGeom prst="rect">
                <a:avLst/>
              </a:prstGeom>
              <a:solidFill>
                <a:srgbClr val="B0CA7C"/>
              </a:solidFill>
              <a:effectLst>
                <a:softEdge rad="317500"/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800" b="1" dirty="0" smtClean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rgbClr val="0070C0"/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Georgia" pitchFamily="18" charset="0"/>
                  </a:rPr>
                  <a:t>Функция 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b="1" i="1" smtClean="0">
                            <a:ln w="17780" cmpd="sng">
                              <a:solidFill>
                                <a:schemeClr val="accent1">
                                  <a:tint val="3000"/>
                                </a:schemeClr>
                              </a:solidFill>
                              <a:prstDash val="solid"/>
                              <a:miter lim="800000"/>
                            </a:ln>
                            <a:solidFill>
                              <a:srgbClr val="0070C0"/>
                            </a:solidFill>
                            <a:effectLst>
                              <a:outerShdw blurRad="55000" dist="50800" dir="5400000" algn="tl">
                                <a:srgbClr val="000000"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n w="17780" cmpd="sng">
                              <a:solidFill>
                                <a:schemeClr val="accent1">
                                  <a:tint val="3000"/>
                                </a:schemeClr>
                              </a:solidFill>
                              <a:prstDash val="solid"/>
                              <a:miter lim="800000"/>
                            </a:ln>
                            <a:solidFill>
                              <a:srgbClr val="0070C0"/>
                            </a:solidFill>
                            <a:effectLst>
                              <a:outerShdw blurRad="55000" dist="50800" dir="5400000" algn="tl">
                                <a:srgbClr val="000000"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sz="6600" b="1" i="1" smtClean="0">
                            <a:ln w="17780" cmpd="sng">
                              <a:solidFill>
                                <a:schemeClr val="accent1">
                                  <a:tint val="3000"/>
                                </a:schemeClr>
                              </a:solidFill>
                              <a:prstDash val="solid"/>
                              <a:miter lim="800000"/>
                            </a:ln>
                            <a:solidFill>
                              <a:srgbClr val="0070C0"/>
                            </a:solidFill>
                            <a:effectLst>
                              <a:outerShdw blurRad="55000" dist="50800" dir="5400000" algn="tl">
                                <a:srgbClr val="000000"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4800" b="1" dirty="0" smtClean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rgbClr val="0070C0"/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Georgia" pitchFamily="18" charset="0"/>
                  </a:rPr>
                  <a:t> и ее график  </a:t>
                </a:r>
                <a:endParaRPr lang="ru-RU" sz="48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74" y="2348880"/>
                <a:ext cx="7482208" cy="2313454"/>
              </a:xfrm>
              <a:prstGeom prst="rect">
                <a:avLst/>
              </a:prstGeom>
              <a:blipFill rotWithShape="1">
                <a:blip r:embed="rId5"/>
                <a:stretch>
                  <a:fillRect b="-16316"/>
                </a:stretch>
              </a:blipFill>
              <a:effectLst>
                <a:softEdge rad="31750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858871" y="4869160"/>
            <a:ext cx="85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Урок 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11656" y="6344437"/>
            <a:ext cx="50888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b="1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математики </a:t>
            </a:r>
            <a:r>
              <a:rPr lang="ru-RU" sz="20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Борисенко Е.А.</a:t>
            </a:r>
            <a:endParaRPr lang="ru-RU" sz="2000" b="1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9552" y="2348880"/>
                <a:ext cx="8064896" cy="378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28600" algn="just">
                  <a:lnSpc>
                    <a:spcPct val="105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ru-RU" sz="3200" dirty="0" smtClean="0">
                    <a:latin typeface="Times New Roman"/>
                    <a:ea typeface="Calibri"/>
                    <a:cs typeface="Times New Roman"/>
                  </a:rPr>
                  <a:t>1-й</a:t>
                </a:r>
                <a:r>
                  <a:rPr lang="ru-RU" sz="3200" spc="225" dirty="0" smtClean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3200" spc="225" dirty="0">
                    <a:latin typeface="Times New Roman"/>
                    <a:ea typeface="Calibri"/>
                    <a:cs typeface="Times New Roman"/>
                  </a:rPr>
                  <a:t>шаг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. Для </a:t>
                </a:r>
                <a:r>
                  <a:rPr lang="ru-RU" sz="3200" i="1" dirty="0"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ru-RU" sz="3200" baseline="-25000" dirty="0"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i="1" smtClean="0">
                        <a:latin typeface="Cambria Math"/>
                        <a:ea typeface="Cambria Math"/>
                        <a:cs typeface="Times New Roman"/>
                      </a:rPr>
                      <m:t>≠</m:t>
                    </m:r>
                  </m:oMath>
                </a14:m>
                <a:r>
                  <a:rPr lang="ru-RU" sz="3200" dirty="0" smtClean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0 вычислить </a:t>
                </a:r>
                <a:r>
                  <a:rPr lang="ru-RU" sz="3200" i="1" dirty="0">
                    <a:latin typeface="Times New Roman"/>
                    <a:ea typeface="Calibri"/>
                    <a:cs typeface="Times New Roman"/>
                  </a:rPr>
                  <a:t>у</a:t>
                </a:r>
                <a:r>
                  <a:rPr lang="ru-RU" sz="3200" baseline="-25000" dirty="0"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 по формуле </a:t>
                </a:r>
                <a:r>
                  <a:rPr lang="ru-RU" sz="3200" i="1" dirty="0">
                    <a:latin typeface="Times New Roman"/>
                    <a:ea typeface="Calibri"/>
                    <a:cs typeface="Times New Roman"/>
                  </a:rPr>
                  <a:t>у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 = </a:t>
                </a:r>
                <a:r>
                  <a:rPr lang="ru-RU" sz="3200" i="1" dirty="0" err="1">
                    <a:latin typeface="Times New Roman"/>
                    <a:ea typeface="Calibri"/>
                    <a:cs typeface="Times New Roman"/>
                  </a:rPr>
                  <a:t>kх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.</a:t>
                </a:r>
              </a:p>
              <a:p>
                <a:pPr indent="228600" algn="just">
                  <a:lnSpc>
                    <a:spcPct val="105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2-й</a:t>
                </a:r>
                <a:r>
                  <a:rPr lang="ru-RU" sz="3200" spc="225" dirty="0">
                    <a:latin typeface="Times New Roman"/>
                    <a:ea typeface="Calibri"/>
                    <a:cs typeface="Times New Roman"/>
                  </a:rPr>
                  <a:t> шаг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. Отметить  в  координатной  плоскости  точки  с  координатами (0; 0) и (</a:t>
                </a:r>
                <a:r>
                  <a:rPr lang="ru-RU" sz="3200" i="1" dirty="0"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ru-RU" sz="3200" baseline="-25000" dirty="0"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; </a:t>
                </a:r>
                <a:r>
                  <a:rPr lang="ru-RU" sz="3200" i="1" dirty="0">
                    <a:latin typeface="Times New Roman"/>
                    <a:ea typeface="Calibri"/>
                    <a:cs typeface="Times New Roman"/>
                  </a:rPr>
                  <a:t>у</a:t>
                </a:r>
                <a:r>
                  <a:rPr lang="ru-RU" sz="3200" baseline="-25000" dirty="0"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).</a:t>
                </a:r>
              </a:p>
              <a:p>
                <a:pPr indent="228600" algn="just">
                  <a:lnSpc>
                    <a:spcPct val="105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3-й</a:t>
                </a:r>
                <a:r>
                  <a:rPr lang="ru-RU" sz="3200" spc="225" dirty="0">
                    <a:latin typeface="Times New Roman"/>
                    <a:ea typeface="Calibri"/>
                    <a:cs typeface="Times New Roman"/>
                  </a:rPr>
                  <a:t> шаг</a:t>
                </a:r>
                <a:r>
                  <a:rPr lang="ru-RU" sz="3200" dirty="0">
                    <a:latin typeface="Times New Roman"/>
                    <a:ea typeface="Calibri"/>
                    <a:cs typeface="Times New Roman"/>
                  </a:rPr>
                  <a:t>. Провести прямую через построенные точки.</a:t>
                </a:r>
                <a:endParaRPr lang="ru-RU" sz="3200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348880"/>
                <a:ext cx="8064896" cy="3788729"/>
              </a:xfrm>
              <a:prstGeom prst="rect">
                <a:avLst/>
              </a:prstGeom>
              <a:blipFill rotWithShape="1">
                <a:blip r:embed="rId2"/>
                <a:stretch>
                  <a:fillRect l="-1967" t="-2412" r="-1967" b="-33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79512" y="332656"/>
            <a:ext cx="8496944" cy="146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>
              <a:lnSpc>
                <a:spcPct val="105000"/>
              </a:lnSpc>
              <a:spcBef>
                <a:spcPts val="300"/>
              </a:spcBef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Алгоритм</a:t>
            </a:r>
            <a:r>
              <a:rPr lang="ru-RU" sz="4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построения графика прямой пропорциональности:</a:t>
            </a:r>
            <a:endParaRPr lang="ru-RU" sz="4400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Овал 9"/>
          <p:cNvSpPr/>
          <p:nvPr/>
        </p:nvSpPr>
        <p:spPr>
          <a:xfrm>
            <a:off x="3145702" y="1880829"/>
            <a:ext cx="2664296" cy="1224136"/>
          </a:xfrm>
          <a:prstGeom prst="ellipse">
            <a:avLst/>
          </a:prstGeom>
          <a:gradFill>
            <a:gsLst>
              <a:gs pos="9000">
                <a:schemeClr val="accent2">
                  <a:lumMod val="60000"/>
                  <a:lumOff val="40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9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/>
              </a:rPr>
              <a:t>ПРЯМАЯ </a:t>
            </a:r>
            <a:r>
              <a:rPr lang="ru-RU" b="1" u="none" strike="noStrike" baseline="0" dirty="0" smtClean="0">
                <a:latin typeface="Times New Roman"/>
              </a:rPr>
              <a:t>ПРОПОРЦИ-ОНАЛЬНОСТЬ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4244458" y="1424254"/>
            <a:ext cx="409093" cy="504056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30124" y="220132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611560" y="1281471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5796136" y="1340768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1187624" y="3139375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Овал 17"/>
          <p:cNvSpPr/>
          <p:nvPr/>
        </p:nvSpPr>
        <p:spPr>
          <a:xfrm>
            <a:off x="5004048" y="3148131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Стрелка вправо 20"/>
          <p:cNvSpPr/>
          <p:nvPr/>
        </p:nvSpPr>
        <p:spPr>
          <a:xfrm rot="8343034">
            <a:off x="3096878" y="2823469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2096426">
            <a:off x="2995796" y="2007413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611709">
            <a:off x="5528867" y="1938622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216916">
            <a:off x="5395733" y="2823402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Овал 24"/>
              <p:cNvSpPr/>
              <p:nvPr/>
            </p:nvSpPr>
            <p:spPr>
              <a:xfrm>
                <a:off x="-36512" y="5517232"/>
                <a:ext cx="2664296" cy="1224136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Овал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5517232"/>
                <a:ext cx="2664296" cy="1224136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Овал 25"/>
              <p:cNvSpPr/>
              <p:nvPr/>
            </p:nvSpPr>
            <p:spPr>
              <a:xfrm>
                <a:off x="1784708" y="5633864"/>
                <a:ext cx="2664296" cy="122413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Овал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708" y="5633864"/>
                <a:ext cx="2664296" cy="122413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Овал 26"/>
          <p:cNvSpPr/>
          <p:nvPr/>
        </p:nvSpPr>
        <p:spPr>
          <a:xfrm>
            <a:off x="3995936" y="5733256"/>
            <a:ext cx="2664296" cy="12241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независимая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переменная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588224" y="5733256"/>
            <a:ext cx="2664296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786" y="4617132"/>
            <a:ext cx="2664296" cy="12241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– ПРЯМАЯ ЛИНИЯ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79704" y="4792036"/>
            <a:ext cx="2664296" cy="1224136"/>
          </a:xfrm>
          <a:prstGeom prst="ellipse">
            <a:avLst/>
          </a:prstGeom>
          <a:gradFill>
            <a:gsLst>
              <a:gs pos="11280">
                <a:schemeClr val="accent3">
                  <a:lumMod val="75000"/>
                </a:schemeClr>
              </a:gs>
              <a:gs pos="48000">
                <a:schemeClr val="accent3">
                  <a:lumMod val="50000"/>
                </a:schemeClr>
              </a:gs>
              <a:gs pos="0">
                <a:srgbClr val="99FF99"/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y=2x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555776" y="4617132"/>
            <a:ext cx="2664296" cy="1224136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kх</a:t>
            </a:r>
            <a:endParaRPr lang="ru-RU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Овал 31"/>
              <p:cNvSpPr/>
              <p:nvPr/>
            </p:nvSpPr>
            <p:spPr>
              <a:xfrm>
                <a:off x="4752847" y="4747447"/>
                <a:ext cx="2664296" cy="1224136"/>
              </a:xfrm>
              <a:prstGeom prst="ellipse">
                <a:avLst/>
              </a:prstGeom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2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r>
                      <a:rPr lang="ru-RU" sz="3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Овал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47" y="4747447"/>
                <a:ext cx="2664296" cy="1224136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6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53574E-7 L 0.33837 -0.640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0" y="-32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53574E-7 L 0.35052 -0.472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2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85381E-6 L -0.64566 -0.508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25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39375 -0.2395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10642 -0.3726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971600" y="305959"/>
            <a:ext cx="59587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8458" y="1412776"/>
                <a:ext cx="4644606" cy="4589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ВАРИАНТ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графики 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функций:</a:t>
                </a:r>
              </a:p>
              <a:p>
                <a:pPr marL="342900" indent="-342900" algn="ctr">
                  <a:lnSpc>
                    <a:spcPct val="150000"/>
                  </a:lnSpc>
                  <a:buAutoNum type="arabicParenR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50000"/>
                  </a:lnSpc>
                  <a:buAutoNum type="arabicParenR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50000"/>
                  </a:lnSpc>
                  <a:buAutoNum type="arabicParenR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8" y="1412776"/>
                <a:ext cx="4644606" cy="4589846"/>
              </a:xfrm>
              <a:prstGeom prst="rect">
                <a:avLst/>
              </a:prstGeom>
              <a:blipFill rotWithShape="1">
                <a:blip r:embed="rId3"/>
                <a:stretch>
                  <a:fillRect t="-2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427984" y="1412776"/>
                <a:ext cx="4608512" cy="4594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ВАРИАНТ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графики 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функций:</a:t>
                </a:r>
              </a:p>
              <a:p>
                <a:pPr marL="342900" indent="-342900" algn="ctr">
                  <a:lnSpc>
                    <a:spcPct val="150000"/>
                  </a:lnSpc>
                  <a:buAutoNum type="arabicParenR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</a:p>
              <a:p>
                <a:pPr marL="342900" indent="-342900" algn="ctr">
                  <a:lnSpc>
                    <a:spcPct val="150000"/>
                  </a:lnSpc>
                  <a:buAutoNum type="arabicParenR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lnSpc>
                    <a:spcPct val="150000"/>
                  </a:lnSpc>
                  <a:buAutoNum type="arabicParenR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412776"/>
                <a:ext cx="4608512" cy="4594078"/>
              </a:xfrm>
              <a:prstGeom prst="rect">
                <a:avLst/>
              </a:prstGeom>
              <a:blipFill rotWithShape="1">
                <a:blip r:embed="rId4"/>
                <a:stretch>
                  <a:fillRect t="-2125" r="-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720169" y="2493425"/>
            <a:ext cx="7848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График обратной пропорциональности</a:t>
            </a:r>
            <a:endParaRPr lang="ru-RU" sz="3600" b="1" u="sng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31869" y="36300"/>
            <a:ext cx="3273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4" y="736921"/>
            <a:ext cx="8777055" cy="13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4" y="2276872"/>
            <a:ext cx="8921054" cy="143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" y="3861048"/>
            <a:ext cx="8885986" cy="143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9" y="5297539"/>
            <a:ext cx="4391665" cy="121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95206"/>
            <a:ext cx="9048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45210" y="548680"/>
                <a:ext cx="9018240" cy="5454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algn="ctr"/>
                <a:r>
                  <a:rPr lang="ru-RU" sz="4400" b="0" i="0" u="none" strike="noStrike" baseline="0" dirty="0" smtClean="0">
                    <a:latin typeface="Times New Roman"/>
                  </a:rPr>
                  <a:t> </a:t>
                </a:r>
                <a:r>
                  <a:rPr lang="ru-RU" sz="4400" dirty="0">
                    <a:latin typeface="Times New Roman"/>
                  </a:rPr>
                  <a:t>В</a:t>
                </a:r>
                <a:r>
                  <a:rPr lang="ru-RU" sz="4400" b="0" i="0" u="none" strike="noStrike" baseline="0" dirty="0" smtClean="0">
                    <a:latin typeface="Times New Roman"/>
                  </a:rPr>
                  <a:t> данной формуле величины находятся в обратно пропорциональной зависимости, поэтому функцию </a:t>
                </a:r>
                <a:r>
                  <a:rPr lang="ru-RU" sz="8000" b="1" i="1" u="none" strike="noStrike" baseline="0" dirty="0" smtClean="0">
                    <a:solidFill>
                      <a:srgbClr val="FF0000"/>
                    </a:solidFill>
                    <a:latin typeface="Times New Roman"/>
                  </a:rPr>
                  <a:t>y</a:t>
                </a:r>
                <a:r>
                  <a:rPr lang="ru-RU" sz="8000" b="1" i="0" u="none" strike="noStrike" baseline="0" dirty="0" smtClean="0">
                    <a:solidFill>
                      <a:srgbClr val="FF0000"/>
                    </a:solidFill>
                    <a:latin typeface="Times New Roman"/>
                  </a:rPr>
                  <a:t> =</a:t>
                </a:r>
                <a:r>
                  <a:rPr lang="en-US" sz="66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8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11500" b="1" i="0" u="none" strike="noStrike" baseline="0" dirty="0" smtClean="0">
                    <a:solidFill>
                      <a:schemeClr val="tx1"/>
                    </a:solidFill>
                    <a:latin typeface="Times New Roman"/>
                  </a:rPr>
                  <a:t>  </a:t>
                </a:r>
                <a:r>
                  <a:rPr lang="ru-RU" sz="4400" b="0" i="0" u="none" strike="noStrike" baseline="0" dirty="0" smtClean="0">
                    <a:latin typeface="Times New Roman"/>
                  </a:rPr>
                  <a:t>называют </a:t>
                </a:r>
                <a:r>
                  <a:rPr lang="ru-RU" sz="4400" i="1" u="none" strike="noStrike" baseline="0" dirty="0" smtClean="0">
                    <a:solidFill>
                      <a:srgbClr val="FF0000"/>
                    </a:solidFill>
                    <a:latin typeface="Times New Roman"/>
                  </a:rPr>
                  <a:t>обратной пропорциональностью</a:t>
                </a:r>
                <a:r>
                  <a:rPr lang="ru-RU" sz="4400" i="0" u="none" strike="noStrike" baseline="0" dirty="0" smtClean="0">
                    <a:solidFill>
                      <a:srgbClr val="FF0000"/>
                    </a:solidFill>
                    <a:latin typeface="Times New Roman"/>
                  </a:rPr>
                  <a:t>.</a:t>
                </a: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10" y="548680"/>
                <a:ext cx="9018240" cy="5454507"/>
              </a:xfrm>
              <a:prstGeom prst="rect">
                <a:avLst/>
              </a:prstGeom>
              <a:blipFill rotWithShape="1">
                <a:blip r:embed="rId3"/>
                <a:stretch>
                  <a:fillRect t="-2123" b="-4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06377" y="932307"/>
                <a:ext cx="8676456" cy="5248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algn="ctr"/>
                <a:r>
                  <a:rPr lang="ru-RU" sz="6000" b="0" i="0" u="none" strike="noStrike" baseline="0" dirty="0" smtClean="0">
                    <a:latin typeface="Times New Roman"/>
                  </a:rPr>
                  <a:t>Функция</a:t>
                </a:r>
                <a:r>
                  <a:rPr lang="ru-RU" sz="6000" dirty="0" smtClean="0">
                    <a:latin typeface="Times New Roman"/>
                  </a:rPr>
                  <a:t>, </a:t>
                </a:r>
                <a:r>
                  <a:rPr lang="ru-RU" sz="6000" dirty="0">
                    <a:latin typeface="Times New Roman"/>
                  </a:rPr>
                  <a:t>заданная формулой вида </a:t>
                </a:r>
                <a:r>
                  <a:rPr lang="ru-RU" sz="6000" b="1" i="1" dirty="0" smtClean="0">
                    <a:solidFill>
                      <a:srgbClr val="FF0000"/>
                    </a:solidFill>
                    <a:latin typeface="Times New Roman"/>
                  </a:rPr>
                  <a:t>y</a:t>
                </a:r>
                <a:r>
                  <a:rPr lang="ru-RU" sz="6000" b="1" dirty="0">
                    <a:solidFill>
                      <a:srgbClr val="FF0000"/>
                    </a:solidFill>
                    <a:latin typeface="Times New Roman"/>
                  </a:rPr>
                  <a:t> =</a:t>
                </a:r>
                <a:r>
                  <a:rPr lang="en-US" sz="4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6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sz="6600" dirty="0" smtClean="0">
                    <a:latin typeface="Times New Roman"/>
                  </a:rPr>
                  <a:t>,</a:t>
                </a:r>
                <a:endParaRPr lang="en-US" sz="6600" dirty="0" smtClean="0">
                  <a:latin typeface="Times New Roman"/>
                </a:endParaRPr>
              </a:p>
              <a:p>
                <a:pPr marR="0" algn="ctr"/>
                <a:r>
                  <a:rPr lang="ru-RU" sz="6000" dirty="0" smtClean="0">
                    <a:latin typeface="Times New Roman"/>
                  </a:rPr>
                  <a:t> </a:t>
                </a:r>
                <a:r>
                  <a:rPr lang="ru-RU" sz="6000" dirty="0">
                    <a:latin typeface="Times New Roman"/>
                  </a:rPr>
                  <a:t>где </a:t>
                </a:r>
                <a:r>
                  <a:rPr lang="ru-RU" sz="6000" i="1" dirty="0">
                    <a:latin typeface="Times New Roman"/>
                  </a:rPr>
                  <a:t>k</a:t>
                </a:r>
                <a:r>
                  <a:rPr lang="ru-RU" sz="6000" dirty="0">
                    <a:latin typeface="Times New Roman"/>
                  </a:rPr>
                  <a:t> ≠ 0,</a:t>
                </a:r>
                <a:br>
                  <a:rPr lang="ru-RU" sz="6000" dirty="0">
                    <a:latin typeface="Times New Roman"/>
                  </a:rPr>
                </a:br>
                <a:r>
                  <a:rPr lang="ru-RU" sz="6000" dirty="0">
                    <a:latin typeface="Times New Roman"/>
                  </a:rPr>
                  <a:t>называется </a:t>
                </a:r>
                <a:r>
                  <a:rPr lang="ru-RU" sz="6000" b="1" dirty="0">
                    <a:solidFill>
                      <a:srgbClr val="FF0000"/>
                    </a:solidFill>
                    <a:latin typeface="Times New Roman"/>
                  </a:rPr>
                  <a:t>обратной пропорциональностью</a:t>
                </a:r>
                <a:r>
                  <a:rPr lang="ru-RU" sz="6000" b="1" dirty="0" smtClean="0">
                    <a:solidFill>
                      <a:srgbClr val="FF0000"/>
                    </a:solidFill>
                    <a:latin typeface="Times New Roman"/>
                  </a:rPr>
                  <a:t>.</a:t>
                </a:r>
                <a:endParaRPr lang="ru-RU" sz="6000" b="1" dirty="0">
                  <a:solidFill>
                    <a:srgbClr val="FF000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77" y="932307"/>
                <a:ext cx="8676456" cy="5248488"/>
              </a:xfrm>
              <a:prstGeom prst="rect">
                <a:avLst/>
              </a:prstGeom>
              <a:blipFill rotWithShape="1">
                <a:blip r:embed="rId3"/>
                <a:stretch>
                  <a:fillRect l="-2177" t="-3484" r="-2107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32099" y="224421"/>
            <a:ext cx="3206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Овал 9"/>
          <p:cNvSpPr/>
          <p:nvPr/>
        </p:nvSpPr>
        <p:spPr>
          <a:xfrm>
            <a:off x="3145702" y="1880829"/>
            <a:ext cx="2664296" cy="1224136"/>
          </a:xfrm>
          <a:prstGeom prst="ellipse">
            <a:avLst/>
          </a:prstGeom>
          <a:gradFill>
            <a:gsLst>
              <a:gs pos="9000">
                <a:schemeClr val="accent2">
                  <a:lumMod val="60000"/>
                  <a:lumOff val="40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9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none" strike="noStrike" baseline="0" dirty="0" smtClean="0">
                <a:latin typeface="Times New Roman"/>
              </a:rPr>
              <a:t>ОБРАТНАЯ ПРОПОРЦИ-ОНАЛЬНОСТЬ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4244458" y="1424254"/>
            <a:ext cx="409093" cy="504056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30124" y="220132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611560" y="1281471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5796136" y="1340768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611560" y="2721631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Овал 17"/>
          <p:cNvSpPr/>
          <p:nvPr/>
        </p:nvSpPr>
        <p:spPr>
          <a:xfrm>
            <a:off x="5717265" y="2671877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Овал 18"/>
          <p:cNvSpPr/>
          <p:nvPr/>
        </p:nvSpPr>
        <p:spPr>
          <a:xfrm>
            <a:off x="3174774" y="3392996"/>
            <a:ext cx="2664296" cy="1224136"/>
          </a:xfrm>
          <a:prstGeom prst="ellipse">
            <a:avLst/>
          </a:prstGeom>
          <a:gradFill>
            <a:gsLst>
              <a:gs pos="9000">
                <a:schemeClr val="accent1">
                  <a:lumMod val="60000"/>
                  <a:lumOff val="40000"/>
                </a:schemeClr>
              </a:gs>
              <a:gs pos="96000">
                <a:schemeClr val="tx2">
                  <a:lumMod val="75000"/>
                </a:schemeClr>
              </a:gs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9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327944" y="3060990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9308734">
            <a:off x="2995796" y="2601092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2096426">
            <a:off x="2995796" y="2007413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611709">
            <a:off x="5528867" y="1938622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216916">
            <a:off x="5534171" y="2609324"/>
            <a:ext cx="357957" cy="445910"/>
          </a:xfrm>
          <a:prstGeom prst="right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55040">
                <a:schemeClr val="bg2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Овал 24"/>
              <p:cNvSpPr/>
              <p:nvPr/>
            </p:nvSpPr>
            <p:spPr>
              <a:xfrm>
                <a:off x="-36512" y="5517232"/>
                <a:ext cx="2664296" cy="1224136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Овал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5517232"/>
                <a:ext cx="2664296" cy="1224136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Овал 25"/>
              <p:cNvSpPr/>
              <p:nvPr/>
            </p:nvSpPr>
            <p:spPr>
              <a:xfrm>
                <a:off x="1784708" y="5633864"/>
                <a:ext cx="2664296" cy="122413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Овал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708" y="5633864"/>
                <a:ext cx="2664296" cy="122413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Овал 26"/>
          <p:cNvSpPr/>
          <p:nvPr/>
        </p:nvSpPr>
        <p:spPr>
          <a:xfrm>
            <a:off x="3995936" y="5733256"/>
            <a:ext cx="2664296" cy="12241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 2x-1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вал 27"/>
              <p:cNvSpPr/>
              <p:nvPr/>
            </p:nvSpPr>
            <p:spPr>
              <a:xfrm>
                <a:off x="6486197" y="5733256"/>
                <a:ext cx="2664296" cy="1224136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Овал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197" y="5733256"/>
                <a:ext cx="2664296" cy="1224136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Овал 28"/>
              <p:cNvSpPr/>
              <p:nvPr/>
            </p:nvSpPr>
            <p:spPr>
              <a:xfrm>
                <a:off x="1786" y="4617132"/>
                <a:ext cx="2664296" cy="122413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Овал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" y="4617132"/>
                <a:ext cx="2664296" cy="1224136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Овал 30"/>
              <p:cNvSpPr/>
              <p:nvPr/>
            </p:nvSpPr>
            <p:spPr>
              <a:xfrm>
                <a:off x="2555776" y="4617132"/>
                <a:ext cx="2664296" cy="1224136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Овал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617132"/>
                <a:ext cx="2664296" cy="122413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Овал 31"/>
              <p:cNvSpPr/>
              <p:nvPr/>
            </p:nvSpPr>
            <p:spPr>
              <a:xfrm>
                <a:off x="4752847" y="4747447"/>
                <a:ext cx="2664296" cy="1224136"/>
              </a:xfrm>
              <a:prstGeom prst="ellipse">
                <a:avLst/>
              </a:prstGeom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Овал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47" y="4747447"/>
                <a:ext cx="2664296" cy="122413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Овал 29"/>
              <p:cNvSpPr/>
              <p:nvPr/>
            </p:nvSpPr>
            <p:spPr>
              <a:xfrm>
                <a:off x="6504808" y="4293096"/>
                <a:ext cx="2664296" cy="1224136"/>
              </a:xfrm>
              <a:prstGeom prst="ellipse">
                <a:avLst/>
              </a:prstGeom>
              <a:gradFill>
                <a:gsLst>
                  <a:gs pos="11280">
                    <a:schemeClr val="accent3">
                      <a:lumMod val="75000"/>
                    </a:schemeClr>
                  </a:gs>
                  <a:gs pos="48000">
                    <a:schemeClr val="accent3">
                      <a:lumMod val="50000"/>
                    </a:schemeClr>
                  </a:gs>
                  <a:gs pos="0">
                    <a:srgbClr val="99FF99"/>
                  </a:gs>
                  <a:gs pos="80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Овал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808" y="4293096"/>
                <a:ext cx="2664296" cy="122413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53574E-7 L 0.33837 -0.640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0" y="-32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53574E-7 L 0.35052 -0.472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2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64844 -0.446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31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45677 -0.29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35833 -0.309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43489 -0.4317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6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37037" y="811128"/>
                <a:ext cx="3384376" cy="892552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prstClr val="black"/>
                    </a:solidFill>
                    <a:latin typeface="Times New Roman"/>
                  </a:rPr>
                  <a:t>Функция </a:t>
                </a:r>
                <a:r>
                  <a:rPr lang="ru-RU" sz="3200" b="1" i="1" dirty="0" smtClean="0">
                    <a:solidFill>
                      <a:schemeClr val="tx1"/>
                    </a:solidFill>
                    <a:latin typeface="Times New Roman"/>
                  </a:rPr>
                  <a:t>y</a:t>
                </a:r>
                <a:r>
                  <a:rPr lang="ru-RU" sz="3200" b="1" dirty="0">
                    <a:solidFill>
                      <a:schemeClr val="tx1"/>
                    </a:solidFill>
                    <a:latin typeface="Times New Roman"/>
                  </a:rPr>
                  <a:t> =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37" y="811128"/>
                <a:ext cx="3384376" cy="892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Группа 47"/>
          <p:cNvGrpSpPr/>
          <p:nvPr/>
        </p:nvGrpSpPr>
        <p:grpSpPr>
          <a:xfrm>
            <a:off x="3541402" y="1741691"/>
            <a:ext cx="5496409" cy="4986575"/>
            <a:chOff x="5542590" y="1267489"/>
            <a:chExt cx="3382813" cy="4033719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7308304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527121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74773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966554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185156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403973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62458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542590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76140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982023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200840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419442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63825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858875" y="1267489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5542590" y="320756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5556667" y="2994644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542590" y="277181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556667" y="255889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5548274" y="234693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5562351" y="213401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548274" y="191118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5562351" y="169826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5555752" y="515233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5569829" y="493941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5555752" y="471659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5569829" y="450367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5561436" y="42917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5575513" y="407878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561436" y="3855960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5575513" y="364304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5549171" y="14808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 стрелкой 4"/>
          <p:cNvCxnSpPr/>
          <p:nvPr/>
        </p:nvCxnSpPr>
        <p:spPr>
          <a:xfrm>
            <a:off x="3485369" y="4413800"/>
            <a:ext cx="54989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059345" y="1743262"/>
            <a:ext cx="0" cy="4985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511319" y="4298972"/>
            <a:ext cx="591757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5838" y="4363277"/>
            <a:ext cx="425065" cy="34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2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10342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2346" y="41467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224404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4698" y="39715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7281" y="1452519"/>
            <a:ext cx="557898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7479869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7287650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933864" y="3075650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636217" y="290049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5942049" y="38768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5644401" y="3701717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5933864" y="360806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5636217" y="343291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5936360" y="33442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638712" y="31690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6778345" y="431255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592407" y="441478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133506" y="4319123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6947568" y="442135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7791105" y="410223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366438" y="3031141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841336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7649117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256893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4010304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326420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066243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624896" y="435085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4365839" y="4420493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4980057" y="435743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4721024" y="4430866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5687887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5543965" y="4512645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930951" y="57452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5576979" y="560030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5922470" y="4674155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5354383" y="443086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5930654" y="547537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5560122" y="5318428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5922470" y="52065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570636" y="5049624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5924965" y="49427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5559469" y="4756459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4215857" y="4640585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292804" y="5049624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644698" y="570451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737031" y="370171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6341954" y="2634089"/>
            <a:ext cx="2210895" cy="1611497"/>
          </a:xfrm>
          <a:custGeom>
            <a:avLst/>
            <a:gdLst>
              <a:gd name="connsiteX0" fmla="*/ 0 w 1360715"/>
              <a:gd name="connsiteY0" fmla="*/ 0 h 1303565"/>
              <a:gd name="connsiteX1" fmla="*/ 54429 w 1360715"/>
              <a:gd name="connsiteY1" fmla="*/ 351065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40142 w 1360715"/>
              <a:gd name="connsiteY1" fmla="*/ 355827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40142 w 1360715"/>
              <a:gd name="connsiteY1" fmla="*/ 355827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0715" h="1303565">
                <a:moveTo>
                  <a:pt x="0" y="0"/>
                </a:moveTo>
                <a:cubicBezTo>
                  <a:pt x="4536" y="100920"/>
                  <a:pt x="6692" y="199458"/>
                  <a:pt x="40142" y="355827"/>
                </a:cubicBezTo>
                <a:cubicBezTo>
                  <a:pt x="73592" y="512196"/>
                  <a:pt x="125073" y="749187"/>
                  <a:pt x="272143" y="895350"/>
                </a:cubicBezTo>
                <a:cubicBezTo>
                  <a:pt x="419213" y="1041513"/>
                  <a:pt x="741136" y="1164771"/>
                  <a:pt x="922565" y="1232807"/>
                </a:cubicBezTo>
                <a:cubicBezTo>
                  <a:pt x="1103994" y="1300843"/>
                  <a:pt x="1232354" y="1302204"/>
                  <a:pt x="1360715" y="1303565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 107"/>
          <p:cNvSpPr/>
          <p:nvPr/>
        </p:nvSpPr>
        <p:spPr>
          <a:xfrm rot="11092322">
            <a:off x="3576378" y="4667528"/>
            <a:ext cx="2291531" cy="1585506"/>
          </a:xfrm>
          <a:custGeom>
            <a:avLst/>
            <a:gdLst>
              <a:gd name="connsiteX0" fmla="*/ 0 w 1360715"/>
              <a:gd name="connsiteY0" fmla="*/ 0 h 1303565"/>
              <a:gd name="connsiteX1" fmla="*/ 54429 w 1360715"/>
              <a:gd name="connsiteY1" fmla="*/ 351065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40142 w 1360715"/>
              <a:gd name="connsiteY1" fmla="*/ 355827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40142 w 1360715"/>
              <a:gd name="connsiteY1" fmla="*/ 355827 h 1303565"/>
              <a:gd name="connsiteX2" fmla="*/ 272143 w 1360715"/>
              <a:gd name="connsiteY2" fmla="*/ 895350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51 w 1360766"/>
              <a:gd name="connsiteY0" fmla="*/ 0 h 1303565"/>
              <a:gd name="connsiteX1" fmla="*/ 40193 w 1360766"/>
              <a:gd name="connsiteY1" fmla="*/ 355827 h 1303565"/>
              <a:gd name="connsiteX2" fmla="*/ 335583 w 1360766"/>
              <a:gd name="connsiteY2" fmla="*/ 965577 h 1303565"/>
              <a:gd name="connsiteX3" fmla="*/ 922616 w 1360766"/>
              <a:gd name="connsiteY3" fmla="*/ 1232807 h 1303565"/>
              <a:gd name="connsiteX4" fmla="*/ 1360766 w 1360766"/>
              <a:gd name="connsiteY4" fmla="*/ 1303565 h 1303565"/>
              <a:gd name="connsiteX0" fmla="*/ 0 w 1360715"/>
              <a:gd name="connsiteY0" fmla="*/ 0 h 1303565"/>
              <a:gd name="connsiteX1" fmla="*/ 90279 w 1360715"/>
              <a:gd name="connsiteY1" fmla="*/ 463626 h 1303565"/>
              <a:gd name="connsiteX2" fmla="*/ 335532 w 1360715"/>
              <a:gd name="connsiteY2" fmla="*/ 965577 h 1303565"/>
              <a:gd name="connsiteX3" fmla="*/ 922565 w 1360715"/>
              <a:gd name="connsiteY3" fmla="*/ 1232807 h 1303565"/>
              <a:gd name="connsiteX4" fmla="*/ 1360715 w 1360715"/>
              <a:gd name="connsiteY4" fmla="*/ 1303565 h 1303565"/>
              <a:gd name="connsiteX0" fmla="*/ 0 w 1360715"/>
              <a:gd name="connsiteY0" fmla="*/ 0 h 1303565"/>
              <a:gd name="connsiteX1" fmla="*/ 90279 w 1360715"/>
              <a:gd name="connsiteY1" fmla="*/ 463626 h 1303565"/>
              <a:gd name="connsiteX2" fmla="*/ 335532 w 1360715"/>
              <a:gd name="connsiteY2" fmla="*/ 965577 h 1303565"/>
              <a:gd name="connsiteX3" fmla="*/ 1024805 w 1360715"/>
              <a:gd name="connsiteY3" fmla="*/ 1236818 h 1303565"/>
              <a:gd name="connsiteX4" fmla="*/ 1360715 w 1360715"/>
              <a:gd name="connsiteY4" fmla="*/ 1303565 h 1303565"/>
              <a:gd name="connsiteX0" fmla="*/ 0 w 1396758"/>
              <a:gd name="connsiteY0" fmla="*/ 0 h 1314994"/>
              <a:gd name="connsiteX1" fmla="*/ 90279 w 1396758"/>
              <a:gd name="connsiteY1" fmla="*/ 463626 h 1314994"/>
              <a:gd name="connsiteX2" fmla="*/ 335532 w 1396758"/>
              <a:gd name="connsiteY2" fmla="*/ 965577 h 1314994"/>
              <a:gd name="connsiteX3" fmla="*/ 1024805 w 1396758"/>
              <a:gd name="connsiteY3" fmla="*/ 1236818 h 1314994"/>
              <a:gd name="connsiteX4" fmla="*/ 1396758 w 1396758"/>
              <a:gd name="connsiteY4" fmla="*/ 1314994 h 1314994"/>
              <a:gd name="connsiteX0" fmla="*/ 0 w 1410343"/>
              <a:gd name="connsiteY0" fmla="*/ 0 h 1282540"/>
              <a:gd name="connsiteX1" fmla="*/ 90279 w 1410343"/>
              <a:gd name="connsiteY1" fmla="*/ 463626 h 1282540"/>
              <a:gd name="connsiteX2" fmla="*/ 335532 w 1410343"/>
              <a:gd name="connsiteY2" fmla="*/ 965577 h 1282540"/>
              <a:gd name="connsiteX3" fmla="*/ 1024805 w 1410343"/>
              <a:gd name="connsiteY3" fmla="*/ 1236818 h 1282540"/>
              <a:gd name="connsiteX4" fmla="*/ 1410343 w 1410343"/>
              <a:gd name="connsiteY4" fmla="*/ 1282540 h 1282540"/>
              <a:gd name="connsiteX0" fmla="*/ 0 w 1410343"/>
              <a:gd name="connsiteY0" fmla="*/ 0 h 1282540"/>
              <a:gd name="connsiteX1" fmla="*/ 90279 w 1410343"/>
              <a:gd name="connsiteY1" fmla="*/ 463626 h 1282540"/>
              <a:gd name="connsiteX2" fmla="*/ 335532 w 1410343"/>
              <a:gd name="connsiteY2" fmla="*/ 965577 h 1282540"/>
              <a:gd name="connsiteX3" fmla="*/ 673973 w 1410343"/>
              <a:gd name="connsiteY3" fmla="*/ 1149395 h 1282540"/>
              <a:gd name="connsiteX4" fmla="*/ 1024805 w 1410343"/>
              <a:gd name="connsiteY4" fmla="*/ 1236818 h 1282540"/>
              <a:gd name="connsiteX5" fmla="*/ 1410343 w 1410343"/>
              <a:gd name="connsiteY5" fmla="*/ 1282540 h 1282540"/>
              <a:gd name="connsiteX0" fmla="*/ 0 w 1410343"/>
              <a:gd name="connsiteY0" fmla="*/ 0 h 1282540"/>
              <a:gd name="connsiteX1" fmla="*/ 90279 w 1410343"/>
              <a:gd name="connsiteY1" fmla="*/ 463626 h 1282540"/>
              <a:gd name="connsiteX2" fmla="*/ 335532 w 1410343"/>
              <a:gd name="connsiteY2" fmla="*/ 965577 h 1282540"/>
              <a:gd name="connsiteX3" fmla="*/ 667513 w 1410343"/>
              <a:gd name="connsiteY3" fmla="*/ 1170740 h 1282540"/>
              <a:gd name="connsiteX4" fmla="*/ 1024805 w 1410343"/>
              <a:gd name="connsiteY4" fmla="*/ 1236818 h 1282540"/>
              <a:gd name="connsiteX5" fmla="*/ 1410343 w 1410343"/>
              <a:gd name="connsiteY5" fmla="*/ 1282540 h 128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343" h="1282540">
                <a:moveTo>
                  <a:pt x="0" y="0"/>
                </a:moveTo>
                <a:cubicBezTo>
                  <a:pt x="4536" y="100920"/>
                  <a:pt x="34357" y="302697"/>
                  <a:pt x="90279" y="463626"/>
                </a:cubicBezTo>
                <a:cubicBezTo>
                  <a:pt x="146201" y="624555"/>
                  <a:pt x="239326" y="847725"/>
                  <a:pt x="335532" y="965577"/>
                </a:cubicBezTo>
                <a:cubicBezTo>
                  <a:pt x="431738" y="1083429"/>
                  <a:pt x="552634" y="1125533"/>
                  <a:pt x="667513" y="1170740"/>
                </a:cubicBezTo>
                <a:cubicBezTo>
                  <a:pt x="782392" y="1215947"/>
                  <a:pt x="901000" y="1218185"/>
                  <a:pt x="1024805" y="1236818"/>
                </a:cubicBezTo>
                <a:cubicBezTo>
                  <a:pt x="1148610" y="1255451"/>
                  <a:pt x="1281982" y="1281179"/>
                  <a:pt x="1410343" y="1282540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9" name="Группа 108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110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" name="Прямоугольник 111"/>
          <p:cNvSpPr/>
          <p:nvPr/>
        </p:nvSpPr>
        <p:spPr>
          <a:xfrm>
            <a:off x="1970" y="30078"/>
            <a:ext cx="7337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Построение графика функции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947634"/>
              </p:ext>
            </p:extLst>
          </p:nvPr>
        </p:nvGraphicFramePr>
        <p:xfrm>
          <a:off x="270621" y="1861229"/>
          <a:ext cx="4013347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939"/>
                <a:gridCol w="576064"/>
                <a:gridCol w="864096"/>
                <a:gridCol w="576064"/>
                <a:gridCol w="504056"/>
                <a:gridCol w="720080"/>
                <a:gridCol w="432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-2,5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107932" y="-11777"/>
                <a:ext cx="1277914" cy="1170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i="1" dirty="0">
                    <a:solidFill>
                      <a:srgbClr val="FF0000"/>
                    </a:solidFill>
                    <a:latin typeface="Times New Roman"/>
                  </a:rPr>
                  <a:t>y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/>
                  </a:rPr>
                  <a:t> =</a:t>
                </a:r>
                <a:r>
                  <a:rPr lang="en-US" sz="36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2" y="-11777"/>
                <a:ext cx="1277914" cy="1170449"/>
              </a:xfrm>
              <a:prstGeom prst="rect">
                <a:avLst/>
              </a:prstGeom>
              <a:blipFill rotWithShape="1">
                <a:blip r:embed="rId4"/>
                <a:stretch>
                  <a:fillRect l="-19048" b="-8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677575" y="3991305"/>
            <a:ext cx="1656224" cy="92333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 &gt; 0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7750495" y="1575437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000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4282890" y="1601317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0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4198960" y="6160463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0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7835055" y="6160463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1000" dirty="0"/>
          </a:p>
        </p:txBody>
      </p:sp>
      <p:sp>
        <p:nvSpPr>
          <p:cNvPr id="25" name="Овал 24"/>
          <p:cNvSpPr/>
          <p:nvPr/>
        </p:nvSpPr>
        <p:spPr>
          <a:xfrm>
            <a:off x="7649117" y="1575437"/>
            <a:ext cx="541472" cy="54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4220295" y="6134583"/>
            <a:ext cx="541472" cy="54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04" grpId="0" animBg="1"/>
      <p:bldP spid="105" grpId="0" animBg="1"/>
      <p:bldP spid="106" grpId="0" animBg="1"/>
      <p:bldP spid="107" grpId="0" animBg="1"/>
      <p:bldP spid="13" grpId="0" animBg="1"/>
      <p:bldP spid="108" grpId="0" animBg="1"/>
      <p:bldP spid="25" grpId="0" animBg="1"/>
      <p:bldP spid="1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0519" y="708260"/>
                <a:ext cx="3384376" cy="900824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prstClr val="black"/>
                    </a:solidFill>
                    <a:latin typeface="Times New Roman"/>
                  </a:rPr>
                  <a:t>Функция </a:t>
                </a:r>
                <a:r>
                  <a:rPr lang="ru-RU" sz="3200" b="1" i="1" dirty="0" smtClean="0">
                    <a:solidFill>
                      <a:schemeClr val="tx1"/>
                    </a:solidFill>
                    <a:latin typeface="Times New Roman"/>
                  </a:rPr>
                  <a:t>y</a:t>
                </a:r>
                <a:r>
                  <a:rPr lang="ru-RU" sz="3200" b="1" dirty="0">
                    <a:solidFill>
                      <a:schemeClr val="tx1"/>
                    </a:solidFill>
                    <a:latin typeface="Times New Roman"/>
                  </a:rPr>
                  <a:t> =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19" y="708260"/>
                <a:ext cx="3384376" cy="9008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Группа 47"/>
          <p:cNvGrpSpPr/>
          <p:nvPr/>
        </p:nvGrpSpPr>
        <p:grpSpPr>
          <a:xfrm>
            <a:off x="3541402" y="1741691"/>
            <a:ext cx="5496409" cy="4986575"/>
            <a:chOff x="5542590" y="1267489"/>
            <a:chExt cx="3382813" cy="4033719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7308304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527121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74773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966554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185156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403973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62458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542590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76140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982023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200840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419442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63825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858875" y="1267489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5542590" y="320756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5556667" y="2994644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542590" y="277181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556667" y="255889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5548274" y="234693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5562351" y="213401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548274" y="191118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5562351" y="169826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5555752" y="515233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5569829" y="493941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5555752" y="471659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5569829" y="450367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5561436" y="42917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5575513" y="407878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561436" y="3855960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5575513" y="364304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5549171" y="14808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 стрелкой 4"/>
          <p:cNvCxnSpPr/>
          <p:nvPr/>
        </p:nvCxnSpPr>
        <p:spPr>
          <a:xfrm>
            <a:off x="3485369" y="4413800"/>
            <a:ext cx="54989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059345" y="1743262"/>
            <a:ext cx="0" cy="4985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511319" y="4298972"/>
            <a:ext cx="591757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5838" y="4363277"/>
            <a:ext cx="425065" cy="34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2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10342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2346" y="41467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224404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4698" y="39715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7281" y="1452519"/>
            <a:ext cx="557898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7479869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7287650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933864" y="3075650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636217" y="290049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5942049" y="38768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5644401" y="3701717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5933864" y="360806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5636217" y="343291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5936360" y="33442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638712" y="31690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6778345" y="431255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592407" y="441478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133506" y="4319123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6947568" y="442135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7791105" y="4637239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366438" y="5697825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841336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7649117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256893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4010304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326420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066243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624896" y="435085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4365839" y="4420493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4980057" y="435743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4721024" y="4430866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5687887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5543965" y="4512645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930951" y="57452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5576979" y="560030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5922470" y="4674155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5354383" y="443086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5930654" y="547537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5560122" y="5318428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5922470" y="52065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570636" y="5049624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5924965" y="49427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5559469" y="4756459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4215857" y="4098892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282112" y="3695248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635607" y="3039425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728114" y="5066848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9" name="Группа 108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110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" name="Прямоугольник 111"/>
          <p:cNvSpPr/>
          <p:nvPr/>
        </p:nvSpPr>
        <p:spPr>
          <a:xfrm>
            <a:off x="1970" y="30078"/>
            <a:ext cx="7337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Построение графика функции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200845"/>
              </p:ext>
            </p:extLst>
          </p:nvPr>
        </p:nvGraphicFramePr>
        <p:xfrm>
          <a:off x="210519" y="1604454"/>
          <a:ext cx="3785417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033"/>
                <a:gridCol w="504056"/>
                <a:gridCol w="648072"/>
                <a:gridCol w="504056"/>
                <a:gridCol w="504056"/>
                <a:gridCol w="792088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-2,5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107932" y="-11777"/>
                <a:ext cx="1606530" cy="1170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i="1" dirty="0">
                    <a:solidFill>
                      <a:srgbClr val="FF0000"/>
                    </a:solidFill>
                    <a:latin typeface="Times New Roman"/>
                  </a:rPr>
                  <a:t>y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/>
                  </a:rPr>
                  <a:t> </a:t>
                </a:r>
                <a:r>
                  <a:rPr lang="ru-RU" sz="4400" b="1" dirty="0" smtClean="0">
                    <a:solidFill>
                      <a:srgbClr val="FF0000"/>
                    </a:solidFill>
                    <a:latin typeface="Times New Roman"/>
                  </a:rPr>
                  <a:t>= -</a:t>
                </a:r>
                <a:r>
                  <a:rPr lang="en-US" sz="36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2" y="-11777"/>
                <a:ext cx="1606530" cy="1170449"/>
              </a:xfrm>
              <a:prstGeom prst="rect">
                <a:avLst/>
              </a:prstGeom>
              <a:blipFill rotWithShape="1">
                <a:blip r:embed="rId5"/>
                <a:stretch>
                  <a:fillRect l="-15152" b="-8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олилиния 19"/>
          <p:cNvSpPr/>
          <p:nvPr/>
        </p:nvSpPr>
        <p:spPr>
          <a:xfrm rot="621578">
            <a:off x="6371850" y="4439440"/>
            <a:ext cx="1728807" cy="2005546"/>
          </a:xfrm>
          <a:custGeom>
            <a:avLst/>
            <a:gdLst>
              <a:gd name="connsiteX0" fmla="*/ 2095500 w 2095500"/>
              <a:gd name="connsiteY0" fmla="*/ 0 h 1781175"/>
              <a:gd name="connsiteX1" fmla="*/ 533400 w 2095500"/>
              <a:gd name="connsiteY1" fmla="*/ 628650 h 1781175"/>
              <a:gd name="connsiteX2" fmla="*/ 0 w 2095500"/>
              <a:gd name="connsiteY2" fmla="*/ 178117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0" h="1781175">
                <a:moveTo>
                  <a:pt x="2095500" y="0"/>
                </a:moveTo>
                <a:cubicBezTo>
                  <a:pt x="1489075" y="165894"/>
                  <a:pt x="882650" y="331788"/>
                  <a:pt x="533400" y="628650"/>
                </a:cubicBezTo>
                <a:cubicBezTo>
                  <a:pt x="184150" y="925512"/>
                  <a:pt x="92075" y="1353343"/>
                  <a:pt x="0" y="1781175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олилиния 113"/>
          <p:cNvSpPr/>
          <p:nvPr/>
        </p:nvSpPr>
        <p:spPr>
          <a:xfrm rot="11535584">
            <a:off x="4201411" y="2444486"/>
            <a:ext cx="1504224" cy="1976854"/>
          </a:xfrm>
          <a:custGeom>
            <a:avLst/>
            <a:gdLst>
              <a:gd name="connsiteX0" fmla="*/ 2095500 w 2095500"/>
              <a:gd name="connsiteY0" fmla="*/ 0 h 1781175"/>
              <a:gd name="connsiteX1" fmla="*/ 533400 w 2095500"/>
              <a:gd name="connsiteY1" fmla="*/ 628650 h 1781175"/>
              <a:gd name="connsiteX2" fmla="*/ 0 w 2095500"/>
              <a:gd name="connsiteY2" fmla="*/ 178117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0" h="1781175">
                <a:moveTo>
                  <a:pt x="2095500" y="0"/>
                </a:moveTo>
                <a:cubicBezTo>
                  <a:pt x="1489075" y="165894"/>
                  <a:pt x="882650" y="331788"/>
                  <a:pt x="533400" y="628650"/>
                </a:cubicBezTo>
                <a:cubicBezTo>
                  <a:pt x="184150" y="925512"/>
                  <a:pt x="92075" y="1353343"/>
                  <a:pt x="0" y="1781175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677575" y="3991305"/>
            <a:ext cx="1656224" cy="92333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0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50495" y="1575437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0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4282890" y="1601317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000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4198960" y="6160463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00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7835055" y="6160463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1000" dirty="0"/>
          </a:p>
        </p:txBody>
      </p:sp>
      <p:sp>
        <p:nvSpPr>
          <p:cNvPr id="119" name="Овал 118"/>
          <p:cNvSpPr/>
          <p:nvPr/>
        </p:nvSpPr>
        <p:spPr>
          <a:xfrm>
            <a:off x="4252784" y="1540494"/>
            <a:ext cx="541472" cy="54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7811906" y="6144930"/>
            <a:ext cx="541472" cy="54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2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04" grpId="0" animBg="1"/>
      <p:bldP spid="105" grpId="0" animBg="1"/>
      <p:bldP spid="106" grpId="0" animBg="1"/>
      <p:bldP spid="107" grpId="0" animBg="1"/>
      <p:bldP spid="20" grpId="0" animBg="1"/>
      <p:bldP spid="114" grpId="0" animBg="1"/>
      <p:bldP spid="119" grpId="0" animBg="1"/>
      <p:bldP spid="1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885439" y="160567"/>
            <a:ext cx="1536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Устно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13009"/>
            <a:ext cx="756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</a:pPr>
            <a:r>
              <a:rPr lang="ru-RU" sz="3200" b="0" i="0" u="none" strike="noStrike" baseline="0" dirty="0" smtClean="0">
                <a:latin typeface="Times New Roman"/>
              </a:rPr>
              <a:t>Выразите из формулы величину </a:t>
            </a:r>
            <a:r>
              <a:rPr lang="ru-RU" sz="3200" b="0" i="1" u="none" strike="noStrike" baseline="0" dirty="0" smtClean="0">
                <a:latin typeface="Times New Roman"/>
              </a:rPr>
              <a:t>х</a:t>
            </a:r>
            <a:r>
              <a:rPr lang="ru-RU" sz="3200" b="0" i="0" u="none" strike="noStrike" baseline="0" dirty="0" smtClean="0">
                <a:latin typeface="Times New Roman"/>
              </a:rPr>
              <a:t>:</a:t>
            </a:r>
          </a:p>
          <a:p>
            <a:pPr marR="0" algn="just">
              <a:lnSpc>
                <a:spcPct val="200000"/>
              </a:lnSpc>
            </a:pPr>
            <a:r>
              <a:rPr lang="ru-RU" sz="3200" b="0" i="0" u="none" strike="noStrike" baseline="0" dirty="0" smtClean="0">
                <a:latin typeface="Times New Roman"/>
              </a:rPr>
              <a:t>а) </a:t>
            </a:r>
            <a:r>
              <a:rPr lang="ru-RU" sz="3200" b="0" i="1" u="none" strike="noStrike" baseline="0" dirty="0" smtClean="0">
                <a:latin typeface="Times New Roman"/>
              </a:rPr>
              <a:t>y</a:t>
            </a:r>
            <a:r>
              <a:rPr lang="ru-RU" sz="3200" b="0" i="0" u="none" strike="noStrike" baseline="0" dirty="0" smtClean="0">
                <a:latin typeface="Times New Roman"/>
              </a:rPr>
              <a:t> = </a:t>
            </a:r>
            <a:r>
              <a:rPr lang="ru-RU" sz="3200" b="0" i="1" u="none" strike="noStrike" baseline="0" dirty="0" smtClean="0">
                <a:latin typeface="Times New Roman"/>
              </a:rPr>
              <a:t>x </a:t>
            </a:r>
            <a:r>
              <a:rPr lang="ru-RU" sz="3200" b="0" i="0" u="none" strike="noStrike" baseline="0" dirty="0" smtClean="0">
                <a:latin typeface="Times New Roman"/>
              </a:rPr>
              <a:t>· </a:t>
            </a:r>
            <a:r>
              <a:rPr lang="en-US" sz="3200" b="0" i="1" u="none" strike="noStrike" baseline="0" dirty="0" smtClean="0">
                <a:latin typeface="Times New Roman"/>
              </a:rPr>
              <a:t>k</a:t>
            </a:r>
            <a:r>
              <a:rPr lang="ru-RU" sz="3200" b="0" i="0" u="none" strike="noStrike" baseline="0" dirty="0" smtClean="0">
                <a:latin typeface="Times New Roman"/>
              </a:rPr>
              <a:t>;			г) </a:t>
            </a:r>
            <a:r>
              <a:rPr lang="en-US" sz="3200" b="0" i="0" u="none" strike="noStrike" baseline="0" dirty="0" smtClean="0">
                <a:latin typeface="Times New Roman"/>
              </a:rPr>
              <a:t>6</a:t>
            </a:r>
            <a:r>
              <a:rPr lang="en-US" sz="3200" b="0" i="1" u="none" strike="noStrike" baseline="0" dirty="0" smtClean="0">
                <a:latin typeface="Times New Roman"/>
              </a:rPr>
              <a:t>y</a:t>
            </a:r>
            <a:r>
              <a:rPr lang="ru-RU" sz="3200" b="0" i="0" u="none" strike="noStrike" baseline="0" dirty="0" smtClean="0">
                <a:latin typeface="Times New Roman"/>
              </a:rPr>
              <a:t> = </a:t>
            </a:r>
            <a:r>
              <a:rPr lang="en-US" sz="3200" b="0" i="1" u="none" strike="noStrike" baseline="0" dirty="0" smtClean="0">
                <a:latin typeface="Times New Roman"/>
              </a:rPr>
              <a:t>a</a:t>
            </a:r>
            <a:r>
              <a:rPr lang="ru-RU" sz="3200" b="0" i="1" u="none" strike="noStrike" baseline="0" dirty="0" smtClean="0">
                <a:latin typeface="Times New Roman"/>
              </a:rPr>
              <a:t>х</a:t>
            </a:r>
            <a:r>
              <a:rPr lang="ru-RU" sz="3200" b="0" i="0" u="none" strike="noStrike" baseline="0" dirty="0" smtClean="0">
                <a:latin typeface="Times New Roman"/>
              </a:rPr>
              <a:t>;</a:t>
            </a:r>
          </a:p>
          <a:p>
            <a:pPr marR="0" algn="just">
              <a:lnSpc>
                <a:spcPct val="200000"/>
              </a:lnSpc>
            </a:pPr>
            <a:r>
              <a:rPr lang="ru-RU" sz="3200" b="0" i="0" u="none" strike="noStrike" baseline="0" dirty="0" smtClean="0">
                <a:latin typeface="Times New Roman"/>
              </a:rPr>
              <a:t>б) </a:t>
            </a:r>
            <a:r>
              <a:rPr lang="en-US" sz="3200" i="1" dirty="0">
                <a:latin typeface="Times New Roman"/>
              </a:rPr>
              <a:t>y</a:t>
            </a:r>
            <a:r>
              <a:rPr lang="ru-RU" sz="3200" b="0" i="0" u="none" strike="noStrike" baseline="0" dirty="0" smtClean="0">
                <a:latin typeface="Times New Roman"/>
              </a:rPr>
              <a:t> = </a:t>
            </a:r>
            <a:r>
              <a:rPr lang="ru-RU" sz="3200" b="0" i="1" u="none" strike="noStrike" baseline="0" dirty="0" smtClean="0">
                <a:latin typeface="Times New Roman"/>
              </a:rPr>
              <a:t>b</a:t>
            </a:r>
            <a:r>
              <a:rPr lang="ru-RU" sz="3200" b="0" i="0" u="none" strike="noStrike" baseline="0" dirty="0" smtClean="0">
                <a:latin typeface="Times New Roman"/>
              </a:rPr>
              <a:t> · </a:t>
            </a:r>
            <a:r>
              <a:rPr lang="ru-RU" sz="3200" b="0" i="1" u="none" strike="noStrike" baseline="0" dirty="0" smtClean="0">
                <a:latin typeface="Times New Roman"/>
              </a:rPr>
              <a:t>x</a:t>
            </a:r>
            <a:r>
              <a:rPr lang="ru-RU" sz="3200" b="0" i="0" u="none" strike="noStrike" baseline="0" dirty="0" smtClean="0">
                <a:latin typeface="Times New Roman"/>
              </a:rPr>
              <a:t>;		д) </a:t>
            </a:r>
            <a:r>
              <a:rPr lang="ru-RU" sz="3200" b="0" i="1" u="none" strike="noStrike" baseline="0" dirty="0" smtClean="0">
                <a:latin typeface="Times New Roman"/>
              </a:rPr>
              <a:t>y</a:t>
            </a:r>
            <a:r>
              <a:rPr lang="ru-RU" sz="3200" b="0" i="0" u="none" strike="noStrike" baseline="0" dirty="0" smtClean="0">
                <a:latin typeface="Times New Roman"/>
              </a:rPr>
              <a:t> = 2</a:t>
            </a:r>
            <a:r>
              <a:rPr lang="ru-RU" sz="3200" b="0" i="1" u="none" strike="noStrike" baseline="0" dirty="0" smtClean="0">
                <a:latin typeface="Times New Roman"/>
              </a:rPr>
              <a:t>xz</a:t>
            </a:r>
            <a:r>
              <a:rPr lang="ru-RU" sz="3200" b="0" i="0" u="none" strike="noStrike" baseline="0" dirty="0" smtClean="0">
                <a:latin typeface="Times New Roman"/>
              </a:rPr>
              <a:t>;</a:t>
            </a:r>
          </a:p>
          <a:p>
            <a:pPr marR="0" algn="just">
              <a:lnSpc>
                <a:spcPct val="200000"/>
              </a:lnSpc>
            </a:pPr>
            <a:r>
              <a:rPr lang="ru-RU" sz="3200" b="0" i="0" u="none" strike="noStrike" baseline="0" dirty="0" smtClean="0">
                <a:latin typeface="Times New Roman"/>
              </a:rPr>
              <a:t>в) </a:t>
            </a:r>
            <a:r>
              <a:rPr lang="en-US" sz="3200" b="0" i="1" u="none" strike="noStrike" baseline="0" dirty="0" smtClean="0">
                <a:latin typeface="Times New Roman"/>
              </a:rPr>
              <a:t>y</a:t>
            </a:r>
            <a:r>
              <a:rPr lang="ru-RU" sz="3200" b="0" i="0" u="none" strike="noStrike" baseline="0" dirty="0" smtClean="0">
                <a:latin typeface="Times New Roman"/>
              </a:rPr>
              <a:t> = </a:t>
            </a:r>
            <a:r>
              <a:rPr lang="en-US" sz="3200" b="0" i="0" u="none" strike="noStrike" baseline="0" dirty="0" smtClean="0">
                <a:latin typeface="Times New Roman"/>
              </a:rPr>
              <a:t>5</a:t>
            </a:r>
            <a:r>
              <a:rPr lang="ru-RU" sz="3200" b="0" i="1" u="none" strike="noStrike" baseline="0" dirty="0" smtClean="0">
                <a:latin typeface="Times New Roman"/>
              </a:rPr>
              <a:t>x</a:t>
            </a:r>
            <a:r>
              <a:rPr lang="ru-RU" sz="3200" b="0" i="0" u="none" strike="noStrike" baseline="0" dirty="0" smtClean="0">
                <a:latin typeface="Times New Roman"/>
              </a:rPr>
              <a:t>;			е) </a:t>
            </a:r>
            <a:r>
              <a:rPr lang="en-US" sz="3200" b="0" i="1" u="none" strike="noStrike" baseline="0" dirty="0" smtClean="0">
                <a:latin typeface="Times New Roman"/>
              </a:rPr>
              <a:t>y</a:t>
            </a:r>
            <a:r>
              <a:rPr lang="ru-RU" sz="3200" b="0" i="0" u="none" strike="noStrike" baseline="30000" dirty="0" smtClean="0">
                <a:latin typeface="Times New Roman"/>
              </a:rPr>
              <a:t>2</a:t>
            </a:r>
            <a:r>
              <a:rPr lang="ru-RU" sz="3200" b="0" i="0" u="none" strike="noStrike" baseline="0" dirty="0" smtClean="0">
                <a:latin typeface="Times New Roman"/>
              </a:rPr>
              <a:t> = –</a:t>
            </a:r>
            <a:r>
              <a:rPr lang="en-US" sz="3200" b="0" i="0" u="none" strike="noStrike" baseline="0" dirty="0" smtClean="0">
                <a:latin typeface="Times New Roman"/>
              </a:rPr>
              <a:t>8</a:t>
            </a:r>
            <a:r>
              <a:rPr lang="en-US" sz="3200" b="0" i="1" u="none" strike="noStrike" baseline="0" dirty="0" smtClean="0">
                <a:latin typeface="Times New Roman"/>
              </a:rPr>
              <a:t>a</a:t>
            </a:r>
            <a:r>
              <a:rPr lang="ru-RU" sz="3200" b="0" i="1" u="none" strike="noStrike" baseline="0" dirty="0" smtClean="0">
                <a:latin typeface="Times New Roman"/>
              </a:rPr>
              <a:t>x</a:t>
            </a:r>
            <a:r>
              <a:rPr lang="ru-RU" sz="3200" b="0" i="0" u="none" strike="noStrike" baseline="0" dirty="0" smtClean="0">
                <a:latin typeface="Times New Roman"/>
              </a:rPr>
              <a:t>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002048" y="301709"/>
                <a:ext cx="1675459" cy="15747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6000" b="1" i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</a:rPr>
                  <a:t>y</a:t>
                </a:r>
                <a:r>
                  <a:rPr lang="ru-RU" sz="60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</a:rPr>
                  <a:t> =</a:t>
                </a:r>
                <a:r>
                  <a:rPr lang="en-US" sz="4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66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6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048" y="301709"/>
                <a:ext cx="1675459" cy="1574790"/>
              </a:xfrm>
              <a:prstGeom prst="rect">
                <a:avLst/>
              </a:prstGeom>
              <a:blipFill rotWithShape="1">
                <a:blip r:embed="rId3"/>
                <a:stretch>
                  <a:fillRect l="-21898" b="-9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2" y="2060848"/>
            <a:ext cx="8711136" cy="389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 134"/>
          <p:cNvSpPr/>
          <p:nvPr/>
        </p:nvSpPr>
        <p:spPr>
          <a:xfrm>
            <a:off x="3767353" y="4433051"/>
            <a:ext cx="296876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87647" y="819358"/>
                <a:ext cx="2944193" cy="892552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prstClr val="black"/>
                    </a:solidFill>
                    <a:latin typeface="Times New Roman"/>
                  </a:rPr>
                  <a:t>Функция </a:t>
                </a:r>
                <a:r>
                  <a:rPr lang="ru-RU" sz="3200" b="1" i="1" dirty="0" smtClean="0">
                    <a:solidFill>
                      <a:schemeClr val="tx1"/>
                    </a:solidFill>
                    <a:latin typeface="Times New Roman"/>
                  </a:rPr>
                  <a:t>y</a:t>
                </a:r>
                <a:r>
                  <a:rPr lang="ru-RU" sz="3200" b="1" dirty="0">
                    <a:solidFill>
                      <a:schemeClr val="tx1"/>
                    </a:solidFill>
                    <a:latin typeface="Times New Roman"/>
                  </a:rPr>
                  <a:t> =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7" y="819358"/>
                <a:ext cx="2944193" cy="892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Группа 47"/>
          <p:cNvGrpSpPr/>
          <p:nvPr/>
        </p:nvGrpSpPr>
        <p:grpSpPr>
          <a:xfrm>
            <a:off x="3541402" y="1741691"/>
            <a:ext cx="5496409" cy="4986575"/>
            <a:chOff x="5542590" y="1267489"/>
            <a:chExt cx="3382813" cy="4033719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7308304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527121" y="1295183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74773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966554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185156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403973" y="127003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62458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542590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761407" y="1293912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982023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200840" y="1292641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419442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638259" y="1268760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858875" y="1267489"/>
              <a:ext cx="13162" cy="4006025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5542590" y="320756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5556667" y="2994644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542590" y="277181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556667" y="255889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5548274" y="234693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5562351" y="2134013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548274" y="191118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5562351" y="169826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5555752" y="515233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5569829" y="4939418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5555752" y="471659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5569829" y="4503672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5561436" y="42917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5575513" y="4078787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561436" y="3855960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5575513" y="3643041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5549171" y="1480806"/>
              <a:ext cx="3349890" cy="5413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 стрелкой 4"/>
          <p:cNvCxnSpPr/>
          <p:nvPr/>
        </p:nvCxnSpPr>
        <p:spPr>
          <a:xfrm>
            <a:off x="3485369" y="4413800"/>
            <a:ext cx="54989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059345" y="1743262"/>
            <a:ext cx="0" cy="4985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511319" y="4298972"/>
            <a:ext cx="591757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5838" y="4363277"/>
            <a:ext cx="425065" cy="34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2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20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10342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2346" y="41467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224404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4698" y="39715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57281" y="1452519"/>
            <a:ext cx="557898" cy="646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800" b="1" i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7479869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7287650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933864" y="3075650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636217" y="290049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5942049" y="38768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5644401" y="3701717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5933864" y="360806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5636217" y="343291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5936360" y="334424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638712" y="3169092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6778345" y="431255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592407" y="441478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133506" y="4319123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6947568" y="4421355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7451024" y="4219431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359020" y="3831703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841336" y="431826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7649117" y="4420493"/>
            <a:ext cx="414647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256893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4010304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326420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066243" y="4433051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624896" y="435085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4365839" y="4420493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4980057" y="4357431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4721024" y="4430866"/>
            <a:ext cx="490181" cy="323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5687887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5543965" y="4512645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930951" y="5754776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5576979" y="5609831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5922470" y="4674155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5354383" y="4430866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5930654" y="547537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5560122" y="5318428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5922470" y="5206572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570636" y="5049624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5924965" y="4942751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5559469" y="4756459"/>
            <a:ext cx="482365" cy="3138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4582084" y="454193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292804" y="4658326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635607" y="4903801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694677" y="4102238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9" name="Группа 108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110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" name="Прямоугольник 111"/>
          <p:cNvSpPr/>
          <p:nvPr/>
        </p:nvSpPr>
        <p:spPr>
          <a:xfrm>
            <a:off x="-31498" y="30078"/>
            <a:ext cx="74043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Сравнение графиков функций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8641790"/>
                  </p:ext>
                </p:extLst>
              </p:nvPr>
            </p:nvGraphicFramePr>
            <p:xfrm>
              <a:off x="270621" y="1861229"/>
              <a:ext cx="3860459" cy="2074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5019"/>
                    <a:gridCol w="621984"/>
                    <a:gridCol w="504056"/>
                    <a:gridCol w="504056"/>
                    <a:gridCol w="648072"/>
                    <a:gridCol w="414940"/>
                    <a:gridCol w="311547"/>
                    <a:gridCol w="56078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ru-RU" sz="2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32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a typeface="+mn-ea"/>
                              <a:cs typeface="Times New Roman" panose="02020603050405020304" pitchFamily="18" charset="0"/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ru-RU" sz="32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RU" sz="2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32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a typeface="+mn-ea"/>
                              <a:cs typeface="Times New Roman" panose="02020603050405020304" pitchFamily="18" charset="0"/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kern="1200" dirty="0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ru-RU" sz="32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kern="120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kern="120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kern="1200" dirty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8641790"/>
                  </p:ext>
                </p:extLst>
              </p:nvPr>
            </p:nvGraphicFramePr>
            <p:xfrm>
              <a:off x="270621" y="1861229"/>
              <a:ext cx="3860459" cy="1587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5019"/>
                    <a:gridCol w="621984"/>
                    <a:gridCol w="504056"/>
                    <a:gridCol w="504056"/>
                    <a:gridCol w="648072"/>
                    <a:gridCol w="414940"/>
                    <a:gridCol w="311547"/>
                    <a:gridCol w="560785"/>
                  </a:tblGrid>
                  <a:tr h="79356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ru-RU" sz="2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95327" t="-6107" r="-197196" b="-112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793560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</a:t>
                          </a:r>
                          <a:endParaRPr lang="ru-RU" sz="24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6602" t="-106923" r="-468932" b="-1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-4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400" b="1" kern="12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gradFill flip="none" rotWithShape="1">
                          <a:gsLst>
                            <a:gs pos="0">
                              <a:srgbClr val="FFCC66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CC66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CC66">
                                <a:tint val="23500"/>
                                <a:satMod val="160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89130" t="-106923" b="-1307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107932" y="-11777"/>
                <a:ext cx="1277914" cy="1170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i="1" dirty="0">
                    <a:solidFill>
                      <a:srgbClr val="FF0000"/>
                    </a:solidFill>
                    <a:latin typeface="Times New Roman"/>
                  </a:rPr>
                  <a:t>y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/>
                  </a:rPr>
                  <a:t> =</a:t>
                </a:r>
                <a:r>
                  <a:rPr lang="en-US" sz="36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32" y="-11777"/>
                <a:ext cx="1277914" cy="1170449"/>
              </a:xfrm>
              <a:prstGeom prst="rect">
                <a:avLst/>
              </a:prstGeom>
              <a:blipFill rotWithShape="1">
                <a:blip r:embed="rId5"/>
                <a:stretch>
                  <a:fillRect l="-19048" b="-8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Прямоугольник 112"/>
          <p:cNvSpPr/>
          <p:nvPr/>
        </p:nvSpPr>
        <p:spPr>
          <a:xfrm>
            <a:off x="7750495" y="1575437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000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4282890" y="1601317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0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4198960" y="6160463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0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7835055" y="6160463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Прямоугольник 117"/>
              <p:cNvSpPr/>
              <p:nvPr/>
            </p:nvSpPr>
            <p:spPr>
              <a:xfrm>
                <a:off x="251521" y="3783626"/>
                <a:ext cx="3022784" cy="892552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prstClr val="black"/>
                    </a:solidFill>
                    <a:latin typeface="Times New Roman"/>
                  </a:rPr>
                  <a:t>Функция </a:t>
                </a:r>
                <a:r>
                  <a:rPr lang="ru-RU" sz="3200" b="1" i="1" dirty="0" smtClean="0">
                    <a:solidFill>
                      <a:schemeClr val="tx1"/>
                    </a:solidFill>
                    <a:latin typeface="Times New Roman"/>
                  </a:rPr>
                  <a:t>y</a:t>
                </a:r>
                <a:r>
                  <a:rPr lang="ru-RU" sz="3200" b="1" dirty="0">
                    <a:solidFill>
                      <a:schemeClr val="tx1"/>
                    </a:solidFill>
                    <a:latin typeface="Times New Roman"/>
                  </a:rPr>
                  <a:t> =</a:t>
                </a:r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8" name="Прямоугольник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3783626"/>
                <a:ext cx="3022784" cy="8925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9" name="Таблица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40244"/>
              </p:ext>
            </p:extLst>
          </p:nvPr>
        </p:nvGraphicFramePr>
        <p:xfrm>
          <a:off x="165819" y="5154654"/>
          <a:ext cx="3248583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635"/>
                <a:gridCol w="457517"/>
                <a:gridCol w="457517"/>
                <a:gridCol w="457517"/>
                <a:gridCol w="457517"/>
                <a:gridCol w="288720"/>
                <a:gridCol w="288720"/>
                <a:gridCol w="288720"/>
                <a:gridCol w="2887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0" name="Овал 119"/>
          <p:cNvSpPr/>
          <p:nvPr/>
        </p:nvSpPr>
        <p:spPr>
          <a:xfrm>
            <a:off x="3896937" y="4633893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4915883" y="4914160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5638712" y="5961040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408221" y="2801810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6715645" y="3563558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8137447" y="4108199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единительная линия 131"/>
          <p:cNvCxnSpPr/>
          <p:nvPr/>
        </p:nvCxnSpPr>
        <p:spPr>
          <a:xfrm>
            <a:off x="5943753" y="2812067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3" name="Прямоугольник 132"/>
          <p:cNvSpPr/>
          <p:nvPr/>
        </p:nvSpPr>
        <p:spPr>
          <a:xfrm>
            <a:off x="5727433" y="2636912"/>
            <a:ext cx="251992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>
            <a:off x="3917290" y="4356569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5930951" y="6009739"/>
            <a:ext cx="28065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5669723" y="5864794"/>
            <a:ext cx="296876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8" name="Прямая соединительная линия 137"/>
          <p:cNvCxnSpPr/>
          <p:nvPr/>
        </p:nvCxnSpPr>
        <p:spPr>
          <a:xfrm>
            <a:off x="8206976" y="4328634"/>
            <a:ext cx="0" cy="19107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0" name="Овал 139"/>
          <p:cNvSpPr/>
          <p:nvPr/>
        </p:nvSpPr>
        <p:spPr>
          <a:xfrm>
            <a:off x="5837818" y="5442480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8096084" y="4430866"/>
            <a:ext cx="251992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05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5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олилиния 130"/>
          <p:cNvSpPr/>
          <p:nvPr/>
        </p:nvSpPr>
        <p:spPr bwMode="auto">
          <a:xfrm rot="10800000">
            <a:off x="3906314" y="4519712"/>
            <a:ext cx="2063634" cy="1565709"/>
          </a:xfrm>
          <a:custGeom>
            <a:avLst/>
            <a:gdLst>
              <a:gd name="connsiteX0" fmla="*/ 0 w 2928258"/>
              <a:gd name="connsiteY0" fmla="*/ 0 h 2939143"/>
              <a:gd name="connsiteX1" fmla="*/ 108858 w 2928258"/>
              <a:gd name="connsiteY1" fmla="*/ 979715 h 2939143"/>
              <a:gd name="connsiteX2" fmla="*/ 326572 w 2928258"/>
              <a:gd name="connsiteY2" fmla="*/ 1948543 h 2939143"/>
              <a:gd name="connsiteX3" fmla="*/ 805543 w 2928258"/>
              <a:gd name="connsiteY3" fmla="*/ 2525486 h 2939143"/>
              <a:gd name="connsiteX4" fmla="*/ 1654629 w 2928258"/>
              <a:gd name="connsiteY4" fmla="*/ 2786743 h 2939143"/>
              <a:gd name="connsiteX5" fmla="*/ 2928258 w 2928258"/>
              <a:gd name="connsiteY5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258" h="2939143">
                <a:moveTo>
                  <a:pt x="0" y="0"/>
                </a:moveTo>
                <a:cubicBezTo>
                  <a:pt x="27214" y="327479"/>
                  <a:pt x="54429" y="654958"/>
                  <a:pt x="108858" y="979715"/>
                </a:cubicBezTo>
                <a:cubicBezTo>
                  <a:pt x="163287" y="1304472"/>
                  <a:pt x="210458" y="1690915"/>
                  <a:pt x="326572" y="1948543"/>
                </a:cubicBezTo>
                <a:cubicBezTo>
                  <a:pt x="442686" y="2206171"/>
                  <a:pt x="584200" y="2385786"/>
                  <a:pt x="805543" y="2525486"/>
                </a:cubicBezTo>
                <a:cubicBezTo>
                  <a:pt x="1026886" y="2665186"/>
                  <a:pt x="1300843" y="2717800"/>
                  <a:pt x="1654629" y="2786743"/>
                </a:cubicBezTo>
                <a:cubicBezTo>
                  <a:pt x="2008415" y="2855686"/>
                  <a:pt x="2630715" y="2910114"/>
                  <a:pt x="2928258" y="293914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6234015" y="3330097"/>
            <a:ext cx="100462" cy="890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олилиния 141"/>
          <p:cNvSpPr/>
          <p:nvPr/>
        </p:nvSpPr>
        <p:spPr bwMode="auto">
          <a:xfrm>
            <a:off x="6178768" y="2784021"/>
            <a:ext cx="1989434" cy="1535102"/>
          </a:xfrm>
          <a:custGeom>
            <a:avLst/>
            <a:gdLst>
              <a:gd name="connsiteX0" fmla="*/ 0 w 2928258"/>
              <a:gd name="connsiteY0" fmla="*/ 0 h 2939143"/>
              <a:gd name="connsiteX1" fmla="*/ 108858 w 2928258"/>
              <a:gd name="connsiteY1" fmla="*/ 979715 h 2939143"/>
              <a:gd name="connsiteX2" fmla="*/ 326572 w 2928258"/>
              <a:gd name="connsiteY2" fmla="*/ 1948543 h 2939143"/>
              <a:gd name="connsiteX3" fmla="*/ 805543 w 2928258"/>
              <a:gd name="connsiteY3" fmla="*/ 2525486 h 2939143"/>
              <a:gd name="connsiteX4" fmla="*/ 1654629 w 2928258"/>
              <a:gd name="connsiteY4" fmla="*/ 2786743 h 2939143"/>
              <a:gd name="connsiteX5" fmla="*/ 2928258 w 2928258"/>
              <a:gd name="connsiteY5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258" h="2939143">
                <a:moveTo>
                  <a:pt x="0" y="0"/>
                </a:moveTo>
                <a:cubicBezTo>
                  <a:pt x="27214" y="327479"/>
                  <a:pt x="54429" y="654958"/>
                  <a:pt x="108858" y="979715"/>
                </a:cubicBezTo>
                <a:cubicBezTo>
                  <a:pt x="163287" y="1304472"/>
                  <a:pt x="210458" y="1690915"/>
                  <a:pt x="326572" y="1948543"/>
                </a:cubicBezTo>
                <a:cubicBezTo>
                  <a:pt x="442686" y="2206171"/>
                  <a:pt x="584200" y="2385786"/>
                  <a:pt x="805543" y="2525486"/>
                </a:cubicBezTo>
                <a:cubicBezTo>
                  <a:pt x="1026886" y="2665186"/>
                  <a:pt x="1300843" y="2717800"/>
                  <a:pt x="1654629" y="2786743"/>
                </a:cubicBezTo>
                <a:cubicBezTo>
                  <a:pt x="2008415" y="2855686"/>
                  <a:pt x="2630715" y="2910114"/>
                  <a:pt x="2928258" y="293914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7123254" y="3846765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5311333" y="5179264"/>
            <a:ext cx="100462" cy="89018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олилиния 144"/>
          <p:cNvSpPr/>
          <p:nvPr/>
        </p:nvSpPr>
        <p:spPr bwMode="auto">
          <a:xfrm rot="11395616">
            <a:off x="3586280" y="4804431"/>
            <a:ext cx="2230280" cy="1610801"/>
          </a:xfrm>
          <a:custGeom>
            <a:avLst/>
            <a:gdLst>
              <a:gd name="connsiteX0" fmla="*/ 0 w 2928258"/>
              <a:gd name="connsiteY0" fmla="*/ 0 h 2939143"/>
              <a:gd name="connsiteX1" fmla="*/ 108858 w 2928258"/>
              <a:gd name="connsiteY1" fmla="*/ 979715 h 2939143"/>
              <a:gd name="connsiteX2" fmla="*/ 326572 w 2928258"/>
              <a:gd name="connsiteY2" fmla="*/ 1948543 h 2939143"/>
              <a:gd name="connsiteX3" fmla="*/ 805543 w 2928258"/>
              <a:gd name="connsiteY3" fmla="*/ 2525486 h 2939143"/>
              <a:gd name="connsiteX4" fmla="*/ 1654629 w 2928258"/>
              <a:gd name="connsiteY4" fmla="*/ 2786743 h 2939143"/>
              <a:gd name="connsiteX5" fmla="*/ 2928258 w 2928258"/>
              <a:gd name="connsiteY5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258" h="2939143">
                <a:moveTo>
                  <a:pt x="0" y="0"/>
                </a:moveTo>
                <a:cubicBezTo>
                  <a:pt x="27214" y="327479"/>
                  <a:pt x="54429" y="654958"/>
                  <a:pt x="108858" y="979715"/>
                </a:cubicBezTo>
                <a:cubicBezTo>
                  <a:pt x="163287" y="1304472"/>
                  <a:pt x="210458" y="1690915"/>
                  <a:pt x="326572" y="1948543"/>
                </a:cubicBezTo>
                <a:cubicBezTo>
                  <a:pt x="442686" y="2206171"/>
                  <a:pt x="584200" y="2385786"/>
                  <a:pt x="805543" y="2525486"/>
                </a:cubicBezTo>
                <a:cubicBezTo>
                  <a:pt x="1026886" y="2665186"/>
                  <a:pt x="1300843" y="2717800"/>
                  <a:pt x="1654629" y="2786743"/>
                </a:cubicBezTo>
                <a:cubicBezTo>
                  <a:pt x="2008415" y="2855686"/>
                  <a:pt x="2630715" y="2910114"/>
                  <a:pt x="2928258" y="2939143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7" name="Полилиния 146"/>
          <p:cNvSpPr/>
          <p:nvPr/>
        </p:nvSpPr>
        <p:spPr bwMode="auto">
          <a:xfrm rot="298434">
            <a:off x="6380820" y="2432014"/>
            <a:ext cx="2412282" cy="1686017"/>
          </a:xfrm>
          <a:custGeom>
            <a:avLst/>
            <a:gdLst>
              <a:gd name="connsiteX0" fmla="*/ 0 w 2928258"/>
              <a:gd name="connsiteY0" fmla="*/ 0 h 2939143"/>
              <a:gd name="connsiteX1" fmla="*/ 108858 w 2928258"/>
              <a:gd name="connsiteY1" fmla="*/ 979715 h 2939143"/>
              <a:gd name="connsiteX2" fmla="*/ 326572 w 2928258"/>
              <a:gd name="connsiteY2" fmla="*/ 1948543 h 2939143"/>
              <a:gd name="connsiteX3" fmla="*/ 805543 w 2928258"/>
              <a:gd name="connsiteY3" fmla="*/ 2525486 h 2939143"/>
              <a:gd name="connsiteX4" fmla="*/ 1654629 w 2928258"/>
              <a:gd name="connsiteY4" fmla="*/ 2786743 h 2939143"/>
              <a:gd name="connsiteX5" fmla="*/ 2928258 w 2928258"/>
              <a:gd name="connsiteY5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8258" h="2939143">
                <a:moveTo>
                  <a:pt x="0" y="0"/>
                </a:moveTo>
                <a:cubicBezTo>
                  <a:pt x="27214" y="327479"/>
                  <a:pt x="54429" y="654958"/>
                  <a:pt x="108858" y="979715"/>
                </a:cubicBezTo>
                <a:cubicBezTo>
                  <a:pt x="163287" y="1304472"/>
                  <a:pt x="210458" y="1690915"/>
                  <a:pt x="326572" y="1948543"/>
                </a:cubicBezTo>
                <a:cubicBezTo>
                  <a:pt x="442686" y="2206171"/>
                  <a:pt x="584200" y="2385786"/>
                  <a:pt x="805543" y="2525486"/>
                </a:cubicBezTo>
                <a:cubicBezTo>
                  <a:pt x="1026886" y="2665186"/>
                  <a:pt x="1300843" y="2717800"/>
                  <a:pt x="1654629" y="2786743"/>
                </a:cubicBezTo>
                <a:cubicBezTo>
                  <a:pt x="2008415" y="2855686"/>
                  <a:pt x="2630715" y="2910114"/>
                  <a:pt x="2928258" y="2939143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04" grpId="0" animBg="1"/>
      <p:bldP spid="105" grpId="0" animBg="1"/>
      <p:bldP spid="106" grpId="0" animBg="1"/>
      <p:bldP spid="107" grpId="0" animBg="1"/>
      <p:bldP spid="120" grpId="0" animBg="1"/>
      <p:bldP spid="121" grpId="0" animBg="1"/>
      <p:bldP spid="122" grpId="0" animBg="1"/>
      <p:bldP spid="128" grpId="0" animBg="1"/>
      <p:bldP spid="129" grpId="0" animBg="1"/>
      <p:bldP spid="130" grpId="0" animBg="1"/>
      <p:bldP spid="140" grpId="0" animBg="1"/>
      <p:bldP spid="131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" y="3791288"/>
            <a:ext cx="2417750" cy="180781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0778" y="9991"/>
            <a:ext cx="31659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работа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8608" y="476672"/>
            <a:ext cx="8995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</a:rPr>
              <a:t>Из одного пункта в одном направлении с отрывом в 1 ч друг от друга последовательно вышли военный лыжник стрелкового войска со скоростью 10 км/ч, мотоцикл Урал Патруль 2WD со скоростью 20 км/ч и Бронеавтомобиль  КАМАЗ-43269 «Выстрел» со  скоростью 40 км/ч. Для каждого из них на одной координатной  плоскости постройте график зависимости пройденного пути от  времени (для 0</a:t>
            </a:r>
            <a:r>
              <a:rPr lang="ru-RU" sz="2400" u="sng" dirty="0">
                <a:latin typeface="Times New Roman"/>
                <a:ea typeface="Calibri"/>
              </a:rPr>
              <a:t>&lt;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t </a:t>
            </a:r>
            <a:r>
              <a:rPr lang="ru-RU" sz="2400" u="sng" dirty="0">
                <a:latin typeface="Times New Roman"/>
                <a:ea typeface="Calibri"/>
              </a:rPr>
              <a:t>&lt;</a:t>
            </a:r>
            <a:r>
              <a:rPr lang="ru-RU" sz="2400" dirty="0">
                <a:latin typeface="Times New Roman"/>
                <a:ea typeface="Calibri"/>
              </a:rPr>
              <a:t>5). Пользуясь графиками, ответьте на </a:t>
            </a:r>
            <a:r>
              <a:rPr lang="ru-RU" sz="2400" dirty="0" smtClean="0">
                <a:latin typeface="Times New Roman"/>
                <a:ea typeface="Calibri"/>
              </a:rPr>
              <a:t>вопросы: а</a:t>
            </a:r>
            <a:r>
              <a:rPr lang="ru-RU" sz="2400" dirty="0">
                <a:latin typeface="Times New Roman"/>
                <a:ea typeface="Calibri"/>
              </a:rPr>
              <a:t>) Кого раньше догнал автомобиль — лыжника или </a:t>
            </a:r>
            <a:r>
              <a:rPr lang="ru-RU" sz="2400" dirty="0" smtClean="0">
                <a:latin typeface="Times New Roman"/>
                <a:ea typeface="Calibri"/>
              </a:rPr>
              <a:t>мотоциклиста? б</a:t>
            </a:r>
            <a:r>
              <a:rPr lang="ru-RU" sz="2400" dirty="0">
                <a:latin typeface="Times New Roman"/>
                <a:ea typeface="Calibri"/>
              </a:rPr>
              <a:t>) В какой момент времени все трое окажутся за отметкой 60 км от исходного пункта?</a:t>
            </a:r>
            <a:endParaRPr lang="ru-RU" sz="2400" dirty="0"/>
          </a:p>
        </p:txBody>
      </p:sp>
      <p:pic>
        <p:nvPicPr>
          <p:cNvPr id="1026" name="Picture 2" descr="http://www.muamat.com/adpics/51010f0258cc8ca2e5e1915d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57" y="5085184"/>
            <a:ext cx="1428750" cy="9858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0496" y="4952966"/>
            <a:ext cx="785808" cy="17884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Таблица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0338953"/>
                  </p:ext>
                </p:extLst>
              </p:nvPr>
            </p:nvGraphicFramePr>
            <p:xfrm>
              <a:off x="250254" y="821605"/>
              <a:ext cx="8858250" cy="5876153"/>
            </p:xfrm>
            <a:graphic>
              <a:graphicData uri="http://schemas.openxmlformats.org/drawingml/2006/table">
                <a:tbl>
                  <a:tblPr/>
                  <a:tblGrid>
                    <a:gridCol w="432048"/>
                    <a:gridCol w="5256584"/>
                    <a:gridCol w="576064"/>
                    <a:gridCol w="720080"/>
                    <a:gridCol w="1873474"/>
                  </a:tblGrid>
                  <a:tr h="47824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№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Вопрос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Да</a:t>
                          </a:r>
                          <a:endParaRPr kumimoji="0" lang="ru-RU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Нет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3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Затрудняюсь</a:t>
                          </a:r>
                          <a:endParaRPr kumimoji="0" lang="ru-RU" sz="23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00240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Знаю ли я, как выглядит график функции  вида 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y</a:t>
                          </a:r>
                          <a:r>
                            <a:rPr kumimoji="0" lang="ru-RU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 =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4361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Знаю ли я алгоритм построения графика функции  вида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y</a:t>
                          </a:r>
                          <a:r>
                            <a:rPr kumimoji="0" lang="ru-RU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 =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?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4361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Смогу ли я самостоятельно построить график функции  вида </a:t>
                          </a:r>
                          <a:r>
                            <a:rPr kumimoji="0" lang="ru-RU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y</a:t>
                          </a:r>
                          <a:r>
                            <a:rPr kumimoji="0" lang="ru-RU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 =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4361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Смогу ли я описать свойства функции  вида </a:t>
                          </a:r>
                          <a:r>
                            <a:rPr kumimoji="0" lang="ru-RU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y</a:t>
                          </a:r>
                          <a:r>
                            <a:rPr kumimoji="0" lang="ru-RU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</a:rPr>
                            <a:t> =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по графику?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Таблица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0338953"/>
                  </p:ext>
                </p:extLst>
              </p:nvPr>
            </p:nvGraphicFramePr>
            <p:xfrm>
              <a:off x="250254" y="821605"/>
              <a:ext cx="8858250" cy="5876153"/>
            </p:xfrm>
            <a:graphic>
              <a:graphicData uri="http://schemas.openxmlformats.org/drawingml/2006/table">
                <a:tbl>
                  <a:tblPr/>
                  <a:tblGrid>
                    <a:gridCol w="432048"/>
                    <a:gridCol w="5256584"/>
                    <a:gridCol w="576064"/>
                    <a:gridCol w="720080"/>
                    <a:gridCol w="1873474"/>
                  </a:tblGrid>
                  <a:tr h="47824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№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Вопрос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Да</a:t>
                          </a:r>
                          <a:endParaRPr kumimoji="0" lang="ru-RU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Нет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3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Затрудняюсь</a:t>
                          </a:r>
                          <a:endParaRPr kumimoji="0" lang="ru-RU" sz="23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0494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0441" t="-48555" r="-62181" b="-4121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4361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0441" t="-109362" r="-62181" b="-203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4761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0441" t="-203306" r="-62181" b="-97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4361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0441" t="-311017" r="-621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Прямоугольник 18"/>
          <p:cNvSpPr/>
          <p:nvPr/>
        </p:nvSpPr>
        <p:spPr>
          <a:xfrm>
            <a:off x="3387050" y="36300"/>
            <a:ext cx="2664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21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52686" y="3337162"/>
            <a:ext cx="6556893" cy="2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0" y="36300"/>
            <a:ext cx="8998790" cy="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6300"/>
            <a:ext cx="66840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на самоподготовку: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3922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/>
              </a:rPr>
              <a:t>№ 180, № 182, № 193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5566" y="593339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Алгебpа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8 класс. Учебник. ФГОС. Ю.Н. Макарычев, Н.Г.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Миндюк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Нешков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С.Б. Суворова. Под ред.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С.А.Теляковского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2013г.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Алгебра,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класс, Поурочные планы,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Дюмина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Т.Ю., Махонина А.А., 2012: CD;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http://www.arms-expo.ru/049049052052124049051054055.html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img1.liveinternet.ru/images/attach/c/4/80/35/80035455_1321199046_skola1.gif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http://s4.goodfon.ru/wallpaper/previews-middle/219776.jp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www.muamat.com/adpics/51010f0258cc8ca2e5e1915dc.jpg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i070.radikal.ru/1207/79/3395b32ef51d.jpg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forums.drom.ru/attachment.php?attachmentid=453197&amp;stc=1&amp;thumb=1&amp;d=1321029988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707" y="222469"/>
            <a:ext cx="365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 и Интернет–ресурсы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3182601" y="1844824"/>
            <a:ext cx="2924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Повторение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169" y="2868999"/>
            <a:ext cx="7848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График прямой пропорциональности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4597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85099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Прямой пропорциональностью</a:t>
            </a: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называется функция, которую можно задать формулой вида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независимая переменная,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не равное нулю число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коэффициент пропорциональности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7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Построить график функции: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1.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Формула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k&gt;0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2.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647284"/>
              </p:ext>
            </p:extLst>
          </p:nvPr>
        </p:nvGraphicFramePr>
        <p:xfrm>
          <a:off x="2771800" y="1052736"/>
          <a:ext cx="30480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4572000" y="2420888"/>
            <a:ext cx="0" cy="4248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19672" y="452041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320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920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521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121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722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7322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922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8123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1724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5324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8924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15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15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716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316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6916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517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4117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7718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318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4918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8519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119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0" y="27089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0" y="30689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0" y="378904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-36512" y="414908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-36512" y="45091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-36512" y="48691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-36512" y="52292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0" y="558924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0" y="594928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0" y="63093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0" y="66693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/>
          <p:cNvSpPr txBox="1"/>
          <p:nvPr/>
        </p:nvSpPr>
        <p:spPr>
          <a:xfrm>
            <a:off x="4207798" y="21857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90299" y="45451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27464" y="450049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39583" y="471189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3" name="Прямая соединительная линия 2052"/>
          <p:cNvCxnSpPr/>
          <p:nvPr/>
        </p:nvCxnSpPr>
        <p:spPr>
          <a:xfrm>
            <a:off x="4932040" y="4435259"/>
            <a:ext cx="0" cy="211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4427984" y="4149080"/>
            <a:ext cx="28036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76993" y="39490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4153096" y="5530376"/>
            <a:ext cx="117727" cy="117727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873176" y="3370136"/>
            <a:ext cx="117727" cy="117727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Построить график функции: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1.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Формула: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= 2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х, k = 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k&gt;0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2.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171900"/>
              </p:ext>
            </p:extLst>
          </p:nvPr>
        </p:nvGraphicFramePr>
        <p:xfrm>
          <a:off x="2771800" y="1052736"/>
          <a:ext cx="30480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4572000" y="2420888"/>
            <a:ext cx="0" cy="4248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19672" y="452041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320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920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521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121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722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7322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922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8123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1724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5324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8924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15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15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716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316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6916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517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4117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7718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318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4918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8519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119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0" y="27089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0" y="30689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0" y="378904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-36512" y="414908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-36512" y="45091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-36512" y="48691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-36512" y="52292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0" y="558924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0" y="594928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0" y="63093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0" y="66693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/>
          <p:cNvSpPr txBox="1"/>
          <p:nvPr/>
        </p:nvSpPr>
        <p:spPr>
          <a:xfrm>
            <a:off x="4207798" y="21857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90299" y="45451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27464" y="450049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39583" y="471189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3" name="Прямая соединительная линия 2052"/>
          <p:cNvCxnSpPr/>
          <p:nvPr/>
        </p:nvCxnSpPr>
        <p:spPr>
          <a:xfrm>
            <a:off x="4932040" y="4435259"/>
            <a:ext cx="0" cy="211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4427984" y="4149080"/>
            <a:ext cx="28036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76993" y="39490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6</a:t>
            </a:fld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873176" y="3370136"/>
            <a:ext cx="117727" cy="117727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4174582" y="5530376"/>
            <a:ext cx="117727" cy="117727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127464" y="3212976"/>
            <a:ext cx="863439" cy="273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8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Построить график функции: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1.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Формула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k = –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2.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218370"/>
              </p:ext>
            </p:extLst>
          </p:nvPr>
        </p:nvGraphicFramePr>
        <p:xfrm>
          <a:off x="2771800" y="1052736"/>
          <a:ext cx="30480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4572000" y="2420888"/>
            <a:ext cx="0" cy="4248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19672" y="452041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320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920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521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121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722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7322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922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8123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1724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5324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8924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15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15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716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316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6916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517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4117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7718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318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4918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8519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119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0" y="27089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0" y="30689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0" y="378904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-36512" y="414908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-36512" y="45091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-36512" y="48691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-36512" y="52292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0" y="558924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0" y="594928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0" y="63093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0" y="66693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/>
          <p:cNvSpPr txBox="1"/>
          <p:nvPr/>
        </p:nvSpPr>
        <p:spPr>
          <a:xfrm>
            <a:off x="4207798" y="21857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90299" y="45451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27464" y="450049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39583" y="471189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3" name="Прямая соединительная линия 2052"/>
          <p:cNvCxnSpPr/>
          <p:nvPr/>
        </p:nvCxnSpPr>
        <p:spPr>
          <a:xfrm>
            <a:off x="4932040" y="4435259"/>
            <a:ext cx="0" cy="211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4427984" y="4149080"/>
            <a:ext cx="28036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76993" y="39490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4873176" y="5530376"/>
            <a:ext cx="117727" cy="117727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4166189" y="3370136"/>
            <a:ext cx="117727" cy="117727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Построить график функции: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1.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Формула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k =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k&lt;0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2.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38648"/>
              </p:ext>
            </p:extLst>
          </p:nvPr>
        </p:nvGraphicFramePr>
        <p:xfrm>
          <a:off x="2771800" y="1052736"/>
          <a:ext cx="30480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4572000" y="2420888"/>
            <a:ext cx="0" cy="4248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19672" y="452041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320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920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521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121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722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7322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922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8123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1724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5324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8924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15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15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716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316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6916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517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4117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77180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3184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49188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85192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11960" y="2420888"/>
            <a:ext cx="0" cy="42484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0" y="27089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0" y="30689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0" y="378904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-36512" y="414908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-36512" y="45091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-36512" y="48691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-36512" y="52292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0" y="558924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0" y="594928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0" y="630932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0" y="666936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/>
          <p:cNvSpPr txBox="1"/>
          <p:nvPr/>
        </p:nvSpPr>
        <p:spPr>
          <a:xfrm>
            <a:off x="4207798" y="21857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90299" y="45451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27464" y="450049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39583" y="471189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3" name="Прямая соединительная линия 2052"/>
          <p:cNvCxnSpPr/>
          <p:nvPr/>
        </p:nvCxnSpPr>
        <p:spPr>
          <a:xfrm>
            <a:off x="4932040" y="4435259"/>
            <a:ext cx="0" cy="211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4427984" y="4149080"/>
            <a:ext cx="28036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76993" y="39490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8</a:t>
            </a:fld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174582" y="3370136"/>
            <a:ext cx="117727" cy="117727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4873176" y="5530376"/>
            <a:ext cx="117727" cy="117727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127464" y="3212976"/>
            <a:ext cx="863439" cy="2592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6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760" y="0"/>
            <a:ext cx="90182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1) График прямой пропорциональности является прямой, проходящей через начало координат.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2) Если коэффициент пропорциональности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0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то график расположен в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первой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третьей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координатных четвертях.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3) Если коэффициент пропорциональности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0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то график расположен во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четвертой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координатных четвертях.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" y="36300"/>
            <a:ext cx="9143999" cy="6705068"/>
            <a:chOff x="1" y="36300"/>
            <a:chExt cx="9143999" cy="6705068"/>
          </a:xfrm>
        </p:grpSpPr>
        <p:pic>
          <p:nvPicPr>
            <p:cNvPr id="4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52686" y="3337162"/>
              <a:ext cx="6556893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9" descr="C:\Program Files\Microsoft Office\MEDIA\OFFICE14\Lines\BD21315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0" y="36300"/>
              <a:ext cx="8998790" cy="29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E562-441D-4689-8807-4EB7CE6FF35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926</TotalTime>
  <Words>1125</Words>
  <Application>Microsoft Office PowerPoint</Application>
  <PresentationFormat>Экран (4:3)</PresentationFormat>
  <Paragraphs>347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1314123</cp:lastModifiedBy>
  <cp:revision>133</cp:revision>
  <cp:lastPrinted>2013-10-27T09:47:05Z</cp:lastPrinted>
  <dcterms:created xsi:type="dcterms:W3CDTF">2013-10-12T19:21:06Z</dcterms:created>
  <dcterms:modified xsi:type="dcterms:W3CDTF">2020-10-20T02:30:05Z</dcterms:modified>
</cp:coreProperties>
</file>