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608" autoAdjust="0"/>
    <p:restoredTop sz="86478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9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0E932-94BE-4C2A-9E49-FAD7541297BC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F6154-3C79-477B-8547-C0C082C30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F6154-3C79-477B-8547-C0C082C300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6&amp;text=%D1%82%D0%B5%D0%BE%D1%80%D0%B5%D1%82%D0%B8%D1%87%D0%B5%D1%81%D0%BA%D0%B0%D1%8F%20%D1%84%D0%B8%D0%B7%D0%B8%D0%BA%D0%B0%20%D1%84%D0%BE%D1%82%D0%BE&amp;img_url=http://hi-news.ru/wp-content/uploads/2013/05/view-into-ion-trap-apparatus.jpg&amp;pos=183&amp;uinfo=ww-1138-wh-610-fw-913-fh-448-pd-1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http://images.yandex.ru/yandsearch?p=11&amp;text=%D1%82%D0%B5%D0%BE%D1%80%D0%B5%D1%82%D0%B8%D1%87%D0%B5%D1%81%D0%BA%D0%B0%D1%8F%20%D1%84%D0%B8%D0%B7%D0%B8%D0%BA%D0%B0%20%D1%84%D0%BE%D1%82%D0%BE&amp;img_url=http://i2.obozrevatel.ua/5/1305320/407055.jpg&amp;pos=333&amp;uinfo=ww-1138-wh-610-fw-913-fh-448-pd-1&amp;rpt=simage" TargetMode="Externa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1&amp;text=%D1%82%D0%B5%D0%BE%D1%80%D0%B5%D1%82%D0%B8%D1%87%D0%B5%D1%81%D0%BA%D0%B0%D1%8F%20%D1%84%D0%B8%D0%B7%D0%B8%D0%BA%D0%B0%20%D1%84%D0%BE%D1%82%D0%BE&amp;img_url=http://vipbook.info/uploads/posts/2012-04/1333533465_savelev_osnovy_teoreticheskoi_fiziki_1.jpg&amp;pos=347&amp;uinfo=ww-1138-wh-610-fw-913-fh-448-pd-1&amp;rpt=simage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images.yandex.ru/yandsearch?p=12&amp;text=%D1%82%D0%B5%D0%BE%D1%80%D0%B5%D1%82%D0%B8%D1%87%D0%B5%D1%81%D0%BA%D0%B0%D1%8F%20%D1%84%D0%B8%D0%B7%D0%B8%D0%BA%D0%B0%20%D1%84%D0%BE%D1%82%D0%BE&amp;img_url=http://www.wwww4.com/w6/2962856.jpg&amp;pos=369&amp;uinfo=ww-1138-wh-610-fw-913-fh-448-pd-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13&amp;text=%D1%82%D0%B5%D0%BE%D1%80%D0%B5%D1%82%D0%B8%D1%87%D0%B5%D1%81%D0%BA%D0%B0%D1%8F%20%D1%84%D0%B8%D0%B7%D0%B8%D0%BA%D0%B0%20%D1%84%D0%BE%D1%82%D0%BE&amp;img_url=http://my-shop.ru/_files/product/2/160/1594311.jpg&amp;pos=418&amp;uinfo=ww-1138-wh-610-fw-913-fh-448-pd-1&amp;rpt=simage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images.yandex.ru/yandsearch?p=12&amp;text=%D1%82%D0%B5%D0%BE%D1%80%D0%B5%D1%82%D0%B8%D1%87%D0%B5%D1%81%D0%BA%D0%B0%D1%8F%20%D1%84%D0%B8%D0%B7%D0%B8%D0%BA%D0%B0%20%D1%84%D0%BE%D1%82%D0%BE&amp;img_url=http://images.rusbook.net/prds/%D0%A2%D0%B5%D0%BE%D1%80%D0%B5%D1%82%D0%B8%D1%87%D0%B5%D1%81%D0%BA%D0%B0%D1%8F-%D1%84%D0%B8%D0%B7%D0%B8%D0%BA%D0%B0-11182/457823/457823-14-145892.jpg.ashx?w=290&amp;h=370&amp;c=3479&amp;pid=457823&amp;sc=&amp;pos=370&amp;uinfo=ww-1138-wh-610-fw-913-fh-448-pd-1&amp;rpt=simage" TargetMode="External"/><Relationship Id="rId9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images.yandex.ru/yandsearch?text=%D0%B3%D0%BE%D1%81%D1%83%D0%B4%D0%B0%D1%80%D1%81%D1%82%D0%B2%D0%B5%D0%BD%D0%BD%D1%8B%D0%B5%20%D0%B3%D1%80%D0%B0%D0%BD%D1%82%D1%8B%20%D1%84%D0%BE%D1%82%D0%BE&amp;noreask=1&amp;img_url=http://tomsk.bezformata.ru/content/image66784303.jpg&amp;pos=24&amp;uinfo=ww-1138-wh-610-fw-0-fh-448-pd-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7&amp;text=%D0%B3%D0%BE%D1%81%D1%83%D0%B4%D0%B0%D1%80%D1%81%D1%82%D0%B2%D0%B5%D0%BD%D0%BD%D1%8B%D0%B5%20%D0%B3%D1%80%D0%B0%D0%BD%D1%82%D1%8B%20%D1%84%D0%BE%D1%82%D0%BE%20%D0%B8%20%D0%BF%D1%80%D0%B5%D0%BC%D0%B8%D0%B8&amp;img_url=http://www.navigato.ru/Navigato/Public/News/images/1231_image_large.jpg&amp;pos=231&amp;uinfo=ww-1138-wh-610-fw-913-fh-448-pd-1&amp;rpt=simage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images.yandex.ru/yandsearch?p=2&amp;text=%D0%B3%D0%BE%D1%81%D1%83%D0%B4%D0%B0%D1%80%D1%81%D1%82%D0%B2%D0%B5%D0%BD%D0%BD%D1%8B%D0%B5%20%D0%B3%D1%80%D0%B0%D0%BD%D1%82%D1%8B%20%D1%84%D0%BE%D1%82%D0%BE%20%D0%B8%20%D0%BF%D1%80%D0%B5%D0%BC%D0%B8%D0%B8&amp;img_url=http://nsau.edu.ru/images/news/1272.png&amp;pos=75&amp;uinfo=ww-1138-wh-610-fw-913-fh-448-pd-1&amp;rpt=simag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text=%D0%B7%D0%BD%D0%B0%D0%BC%D0%B5%D0%BD%D0%B8%D1%82%D1%8B%D0%B5%20%D0%BB%D1%8E%D0%B4%D0%B8%20%D0%B3%D0%BE%D1%80%D0%BE%D0%B4%D0%B0%20%D0%B1%D0%BE%D0%B3%D0%BE%D1%82%D0%BE%D0%BB%D0%B0&amp;noreask=1&amp;pos=3&amp;rpt=simage&amp;lr=62&amp;uinfo=ww-1138-wh-610-fw-913-fh-448-pd-1&amp;img_url=http://wap.mplaza.ru/parser/images/8b7b68341953baba09f2c1be539b654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1%D0%BE%D0%B3%D0%BE%D1%82%D0%BE%D0%BB%D0%B0%20%D1%84%D0%BE%D1%82%D0%BE&amp;img_url=http://cs10976.vk.me/u134425562/132668124/s_2e16ddba.jpg&amp;pos=6&amp;rpt=simage&amp;lr=62&amp;noreask=1&amp;source=wi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//commons.wikimedia.org/wiki/File:%D0%A1%D0%A4%D0%A2%D0%98.jpg?uselang=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ru.wikipedia.org/wiki/%D0%A4%D0%B0%D0%B9%D0%BB:Kemsu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source=wiz&amp;text=%D0%BA%D0%B5%D0%BC%D0%B5%D1%80%D0%BE%D0%B2%D1%81%D0%BA%D0%B8%D0%B9%20%D0%B3%D0%BE%D1%81%D1%83%D0%BD%D0%B8%D0%B2%D0%B5%D1%80%D1%81%D0%B8%D1%82%D0%B5%D1%82%20%D1%84%D0%BE%D1%82%D0%BE&amp;noreask=1&amp;pos=4&amp;rpt=simage&amp;lr=62&amp;uinfo=ww-1138-wh-610-fw-913-fh-448-pd-1&amp;img_url=http://www.uznayvse.ru/images/stories/uzn_1365421121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images.yandex.ru/yandsearch?p=1&amp;text=%D1%84%D0%BE%D1%82%D0%BE%20%D0%BD%D0%B0%D1%83%D1%87%D0%BD%D1%8B%D0%B5%20%D1%82%D1%80%D1%83%D0%B4%D1%8B%20%D0%B4%D0%B8%D1%81%D1%81%D0%B5%D1%80%D1%82%D0%B0%D1%86%D0%B8%D0%B8&amp;img_url=http://www.novostimira.com.ua/images/news/1361021054_717.jpeg&amp;pos=39&amp;uinfo=ww-1138-wh-610-fw-913-fh-448-pd-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4&amp;text=%D1%84%D0%BE%D1%82%D0%BE%20%D0%BD%D0%B0%D1%83%D1%87%D0%BD%D1%8B%D0%B5%20%D1%82%D1%80%D1%83%D0%B4%D1%8B%20%D0%B4%D0%B8%D1%81%D1%81%D0%B5%D1%80%D1%82%D0%B0%D1%86%D0%B8%D0%B8&amp;img_url=http://printdom-ufa.ru/images/2012-06-14_11.51.52.jpg&amp;pos=126&amp;uinfo=ww-1138-wh-610-fw-913-fh-448-pd-1&amp;rpt=simage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p=3&amp;text=%D1%84%D0%BE%D1%82%D0%BE%20%D0%BD%D0%B0%D1%83%D1%87%D0%BD%D1%8B%D0%B5%20%D1%82%D1%80%D1%83%D0%B4%D1%8B%20%D0%B4%D0%B8%D1%81%D1%81%D0%B5%D1%80%D1%82%D0%B0%D1%86%D0%B8%D0%B8&amp;img_url=http://my-shop.ru/_files/product/2/63/624522.jpg&amp;pos=92&amp;uinfo=ww-1138-wh-610-fw-913-fh-448-pd-1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1285860"/>
            <a:ext cx="4857784" cy="25717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 </a:t>
            </a:r>
            <a:r>
              <a:rPr lang="ru-RU" sz="3600" b="1" dirty="0" smtClean="0"/>
              <a:t>ПОПЛАВНОЙ АНАТОЛИЙ СТЕПАНОВИЧ  </a:t>
            </a:r>
          </a:p>
          <a:p>
            <a:r>
              <a:rPr lang="ru-RU" sz="3600" b="1" dirty="0" smtClean="0"/>
              <a:t>Физик – теоретик</a:t>
            </a:r>
          </a:p>
          <a:p>
            <a:r>
              <a:rPr lang="ru-RU" sz="3600" b="1" dirty="0" smtClean="0"/>
              <a:t>(краткая биография)</a:t>
            </a:r>
            <a:endParaRPr lang="ru-RU" sz="3600" dirty="0"/>
          </a:p>
        </p:txBody>
      </p:sp>
      <p:pic>
        <p:nvPicPr>
          <p:cNvPr id="2056" name="Picture 8" descr="http://www.sibacadem-kuzbass.ru/Photo/Poplavnoy%20A.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849" y="1000108"/>
            <a:ext cx="2329720" cy="30003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72066" y="428625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Гончаров Д.</a:t>
            </a:r>
          </a:p>
          <a:p>
            <a:r>
              <a:rPr lang="ru-RU" dirty="0" smtClean="0"/>
              <a:t>Ученик 5 класса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571501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г.Боготол</a:t>
            </a:r>
          </a:p>
          <a:p>
            <a:pPr algn="ctr"/>
            <a:r>
              <a:rPr lang="ru-RU" dirty="0" smtClean="0"/>
              <a:t>2013- 2014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00042"/>
            <a:ext cx="7829576" cy="278608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Педагогической деятельностью А. С. </a:t>
            </a:r>
            <a:r>
              <a:rPr lang="ru-RU" dirty="0" err="1" smtClean="0"/>
              <a:t>Поплавной</a:t>
            </a:r>
            <a:r>
              <a:rPr lang="ru-RU" dirty="0" smtClean="0"/>
              <a:t> занимался практически сразу после окончания университета, читая по совместительству курсы лекций в Томском педагогическом и политехническом институтах. После переезда в Кемерово в 1974 г. работает в должности зав. кафедрой теоретической физики </a:t>
            </a:r>
            <a:r>
              <a:rPr lang="ru-RU" dirty="0" err="1" smtClean="0"/>
              <a:t>КемГУ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21511" name="Picture 7" descr="http://im1-tub-ru.yandex.net/i?id=311806477-2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00438"/>
            <a:ext cx="3619512" cy="2714634"/>
          </a:xfrm>
          <a:prstGeom prst="rect">
            <a:avLst/>
          </a:prstGeom>
          <a:noFill/>
        </p:spPr>
      </p:pic>
      <p:pic>
        <p:nvPicPr>
          <p:cNvPr id="21513" name="Picture 9" descr="http://im3-tub-ru.yandex.net/i?id=328100622-32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3429000"/>
            <a:ext cx="4445825" cy="2699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5"/>
            <a:ext cx="8229600" cy="24288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Анатолий Степанович читает все курсы лекций цикла "Теоретическая физика" по университетским программам, руководит вновь созданной специализацией "Теоретическая физика". </a:t>
            </a:r>
          </a:p>
          <a:p>
            <a:endParaRPr lang="ru-RU" dirty="0"/>
          </a:p>
        </p:txBody>
      </p:sp>
      <p:pic>
        <p:nvPicPr>
          <p:cNvPr id="20482" name="Picture 2" descr="http://im7-tub-ru.yandex.net/i?id=917346431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571876"/>
            <a:ext cx="1571636" cy="2500330"/>
          </a:xfrm>
          <a:prstGeom prst="rect">
            <a:avLst/>
          </a:prstGeom>
          <a:noFill/>
        </p:spPr>
      </p:pic>
      <p:pic>
        <p:nvPicPr>
          <p:cNvPr id="20484" name="Picture 4" descr="http://im6-tub-ru.yandex.net/i?id=509922371-0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3357562"/>
            <a:ext cx="2229818" cy="2905952"/>
          </a:xfrm>
          <a:prstGeom prst="rect">
            <a:avLst/>
          </a:prstGeom>
          <a:noFill/>
        </p:spPr>
      </p:pic>
      <p:pic>
        <p:nvPicPr>
          <p:cNvPr id="20486" name="Picture 6" descr="http://im5-tub-ru.yandex.net/i?id=503453504-4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3" y="3643314"/>
            <a:ext cx="1693557" cy="2396543"/>
          </a:xfrm>
          <a:prstGeom prst="rect">
            <a:avLst/>
          </a:prstGeom>
          <a:noFill/>
        </p:spPr>
      </p:pic>
      <p:pic>
        <p:nvPicPr>
          <p:cNvPr id="20488" name="Picture 8" descr="http://im0-tub-ru.yandex.net/i?id=155697506-0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72066" y="3606825"/>
            <a:ext cx="1500198" cy="2393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642918"/>
            <a:ext cx="4929222" cy="55007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Научные исследования Анатолия Степановича поддерживались грантами Международного научного фонда и Правительства Российской Федерации, Конкурсного центра фундаментальных исследований при Санкт-Петербургском университете, конкурсного центра «Университеты России», Правительственными программами. </a:t>
            </a:r>
          </a:p>
          <a:p>
            <a:endParaRPr lang="ru-RU" dirty="0"/>
          </a:p>
        </p:txBody>
      </p:sp>
      <p:pic>
        <p:nvPicPr>
          <p:cNvPr id="18434" name="Picture 2" descr="http://im4-tub-ru.yandex.net/i?id=141984718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14884"/>
            <a:ext cx="3071834" cy="1785950"/>
          </a:xfrm>
          <a:prstGeom prst="rect">
            <a:avLst/>
          </a:prstGeom>
          <a:noFill/>
        </p:spPr>
      </p:pic>
      <p:pic>
        <p:nvPicPr>
          <p:cNvPr id="18436" name="Picture 4" descr="http://im7-tub-ru.yandex.net/i?id=101460784-2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285992"/>
            <a:ext cx="3071834" cy="2143140"/>
          </a:xfrm>
          <a:prstGeom prst="rect">
            <a:avLst/>
          </a:prstGeom>
          <a:noFill/>
        </p:spPr>
      </p:pic>
      <p:pic>
        <p:nvPicPr>
          <p:cNvPr id="18438" name="Picture 6" descr="http://im2-tub-ru.yandex.net/i?id=616357591-7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285728"/>
            <a:ext cx="3071834" cy="1843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285728"/>
            <a:ext cx="4657700" cy="607222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1955, 1956 гг. награжден медалями участника Всесоюзной сельскохозяйственной выставки, лауреат премии Томского обкома ВЛКСМ (1971 г.); </a:t>
            </a:r>
          </a:p>
          <a:p>
            <a:r>
              <a:rPr lang="ru-RU" dirty="0" smtClean="0"/>
              <a:t>в 1985 г. Минвузом СССР, ЦК ВЛКСМ, ВСНТО награжден знаком "За успехи в НИРС«. </a:t>
            </a:r>
          </a:p>
          <a:p>
            <a:r>
              <a:rPr lang="ru-RU" dirty="0" smtClean="0"/>
              <a:t>в 1986 г. Минвузом СССР – знаками "Ударник XI пятилетки" и "За отличные успехи в работе".</a:t>
            </a:r>
          </a:p>
          <a:p>
            <a:r>
              <a:rPr lang="ru-RU" dirty="0" smtClean="0"/>
              <a:t> В 1994-96 гг. удостаивался звания "</a:t>
            </a:r>
            <a:r>
              <a:rPr lang="ru-RU" dirty="0" err="1" smtClean="0"/>
              <a:t>Соросовский</a:t>
            </a:r>
            <a:r>
              <a:rPr lang="ru-RU" dirty="0" smtClean="0"/>
              <a:t> профессор" Международной образовательной программы. </a:t>
            </a:r>
          </a:p>
          <a:p>
            <a:r>
              <a:rPr lang="ru-RU" dirty="0" smtClean="0"/>
              <a:t>В 1997 г. А.С. </a:t>
            </a:r>
            <a:r>
              <a:rPr lang="ru-RU" dirty="0" err="1" smtClean="0"/>
              <a:t>Поплавному</a:t>
            </a:r>
            <a:r>
              <a:rPr lang="ru-RU" dirty="0" smtClean="0"/>
              <a:t> присвоено почетное звание "Заслуженный деятель науки РФ».</a:t>
            </a:r>
          </a:p>
          <a:p>
            <a:r>
              <a:rPr lang="ru-RU" dirty="0" smtClean="0"/>
              <a:t>В 2002 г. награжден медалью «За особый вклад в развитие Кузбасса» III степени.</a:t>
            </a:r>
          </a:p>
          <a:p>
            <a:r>
              <a:rPr lang="ru-RU" dirty="0" smtClean="0"/>
              <a:t>В 2003 г. – знаком «За заслуги перед </a:t>
            </a:r>
            <a:r>
              <a:rPr lang="ru-RU" dirty="0" err="1" smtClean="0"/>
              <a:t>КемГУ</a:t>
            </a:r>
            <a:r>
              <a:rPr lang="ru-RU" dirty="0" smtClean="0"/>
              <a:t>», в 2006 г. – знаком «Почетный профессор Кузбасса». </a:t>
            </a:r>
          </a:p>
        </p:txBody>
      </p:sp>
      <p:pic>
        <p:nvPicPr>
          <p:cNvPr id="17410" name="Picture 2" descr="http://upload.wikimedia.org/wikipedia/ru/b/b9/Bronze_VDN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1857388" cy="29656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4071942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медаль участника Всесоюзной сельскохозяйственной выставки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ta.photo.sibnet.ru/upload/imggreat/12649922688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857496"/>
            <a:ext cx="4191029" cy="3143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571480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Анатолий Степанович родился </a:t>
            </a:r>
          </a:p>
          <a:p>
            <a:pPr algn="ctr"/>
            <a:r>
              <a:rPr lang="ru-RU" sz="3600" dirty="0" smtClean="0"/>
              <a:t>23 июля 1941 года в г. Боготоле Красноярского края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358114" cy="27146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</a:rPr>
              <a:t>Анатолий Степанович обучался в средней школе №56 г.Боготола, школа принадлежала  Красноярской железной дороги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pic>
        <p:nvPicPr>
          <p:cNvPr id="15362" name="Picture 2" descr="http://school2.mmc24414.cross-edu.ru/images/p1_shkol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357562"/>
            <a:ext cx="3286148" cy="2558909"/>
          </a:xfrm>
          <a:prstGeom prst="rect">
            <a:avLst/>
          </a:prstGeom>
          <a:noFill/>
        </p:spPr>
      </p:pic>
      <p:pic>
        <p:nvPicPr>
          <p:cNvPr id="15364" name="Picture 4" descr="http://school2.mmc24414.cross-edu.ru/images/p3_sh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6124"/>
            <a:ext cx="4004841" cy="2719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524000"/>
            <a:ext cx="4686304" cy="4572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Примечательным был выпуск школы 1958 года. Многие его выпускники стали гордостью города Боготола. </a:t>
            </a:r>
            <a:endParaRPr lang="ru-RU" dirty="0"/>
          </a:p>
        </p:txBody>
      </p:sp>
      <p:pic>
        <p:nvPicPr>
          <p:cNvPr id="28674" name="Picture 2" descr="http://www.barbacuca.ru/uploads/monthly_04_2010/post-649-127178481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7559"/>
          <a:stretch>
            <a:fillRect/>
          </a:stretch>
        </p:blipFill>
        <p:spPr bwMode="auto">
          <a:xfrm>
            <a:off x="1000100" y="1285860"/>
            <a:ext cx="2857500" cy="3521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15352" cy="23574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  <a:t>Это Гончаров Геннадий – выдающийся спортсмен, волейболист, </a:t>
            </a:r>
            <a:b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  <a:t>Иваненко  Виктор - доцент Абаканского университета, </a:t>
            </a:r>
            <a:b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r>
              <a:rPr lang="ru-RU" sz="2400" dirty="0" err="1" smtClean="0">
                <a:solidFill>
                  <a:schemeClr val="tx1"/>
                </a:solidFill>
                <a:effectLst/>
                <a:cs typeface="Aharoni" pitchFamily="2" charset="-79"/>
              </a:rPr>
              <a:t>Килькеев</a:t>
            </a:r>
            <a: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cs typeface="Aharoni" pitchFamily="2" charset="-79"/>
              </a:rPr>
              <a:t>Касым</a:t>
            </a:r>
            <a: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  <a:t> – поэт, член Союза писателей России, </a:t>
            </a:r>
            <a:b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  <a:t>Антонов Леонид – писатель, </a:t>
            </a:r>
            <a:b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  <a:t>Кривцов Геннадий – художник, </a:t>
            </a:r>
            <a:b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r>
              <a:rPr lang="ru-RU" sz="2400" dirty="0" err="1" smtClean="0">
                <a:solidFill>
                  <a:schemeClr val="tx1"/>
                </a:solidFill>
                <a:effectLst/>
                <a:cs typeface="Aharoni" pitchFamily="2" charset="-79"/>
              </a:rPr>
              <a:t>Ксензов</a:t>
            </a:r>
            <a: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  <a:t> Валентин – хирург и другие… </a:t>
            </a:r>
            <a:br>
              <a:rPr lang="ru-RU" sz="24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endParaRPr lang="ru-RU" sz="2400" dirty="0">
              <a:solidFill>
                <a:schemeClr val="tx1"/>
              </a:solidFill>
              <a:effectLst/>
              <a:cs typeface="Aharoni" pitchFamily="2" charset="-79"/>
            </a:endParaRPr>
          </a:p>
        </p:txBody>
      </p:sp>
      <p:pic>
        <p:nvPicPr>
          <p:cNvPr id="27650" name="Picture 2" descr="http://cbs-bogotol.ru/upload/information_system_18/1/5/6/item_156/small_information_items_1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971795"/>
            <a:ext cx="1714513" cy="231459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535782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Антонов Леонид – писатель</a:t>
            </a:r>
            <a:endParaRPr lang="ru-RU" dirty="0"/>
          </a:p>
        </p:txBody>
      </p:sp>
      <p:pic>
        <p:nvPicPr>
          <p:cNvPr id="27652" name="Picture 4" descr="Килькеев Николай Иннокентьевич"/>
          <p:cNvPicPr>
            <a:picLocks noChangeAspect="1" noChangeArrowheads="1"/>
          </p:cNvPicPr>
          <p:nvPr/>
        </p:nvPicPr>
        <p:blipFill>
          <a:blip r:embed="rId3"/>
          <a:srcRect l="3240" t="2631" r="3240" b="2631"/>
          <a:stretch>
            <a:fillRect/>
          </a:stretch>
        </p:blipFill>
        <p:spPr bwMode="auto">
          <a:xfrm>
            <a:off x="4286247" y="3071810"/>
            <a:ext cx="1928827" cy="226617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929058" y="542926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Килькеев</a:t>
            </a:r>
            <a:r>
              <a:rPr lang="ru-RU" dirty="0" smtClean="0"/>
              <a:t> </a:t>
            </a:r>
            <a:r>
              <a:rPr lang="ru-RU" dirty="0" err="1" smtClean="0"/>
              <a:t>Касым</a:t>
            </a:r>
            <a:r>
              <a:rPr lang="ru-RU" dirty="0" smtClean="0"/>
              <a:t> </a:t>
            </a:r>
            <a:r>
              <a:rPr lang="ru-RU" dirty="0" smtClean="0"/>
              <a:t>–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поэт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142984"/>
            <a:ext cx="4829180" cy="45259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1963 г. Анатолий Степанович </a:t>
            </a:r>
            <a:r>
              <a:rPr lang="ru-RU" dirty="0" err="1" smtClean="0"/>
              <a:t>Поплавной</a:t>
            </a:r>
            <a:r>
              <a:rPr lang="ru-RU" dirty="0" smtClean="0"/>
              <a:t> окончил физический факультет Томского государственного университета им. .В. Куйбышева. </a:t>
            </a:r>
            <a:endParaRPr lang="ru-RU" dirty="0"/>
          </a:p>
        </p:txBody>
      </p:sp>
      <p:pic>
        <p:nvPicPr>
          <p:cNvPr id="26626" name="Picture 2" descr="http://physic.kemsu.ru/images/articles/faculty/ktf/poplav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2729718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86808" cy="257176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После окончания университета с 1963 по 1974 гг. Анатолий Степанович работал в Сибирском физико-техническом институте им В.Д. Кузнецова (г. Томск) в должности младшего, а затем старшего научного сотрудника. С 1974 г. по настоящее время – заведующий кафедрой теоретической физики Кемеровского госуниверситета. </a:t>
            </a:r>
            <a:endParaRPr lang="ru-RU" dirty="0"/>
          </a:p>
        </p:txBody>
      </p:sp>
      <p:pic>
        <p:nvPicPr>
          <p:cNvPr id="25602" name="Picture 2" descr="http://upload.wikimedia.org/wikipedia/commons/thumb/c/cf/%D0%A1%D0%A4%D0%A2%D0%98.jpg/300px-%D0%A1%D0%A4%D0%A2%D0%9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7" y="3071810"/>
            <a:ext cx="510835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58204" cy="22860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 1983 по 1989 гг. – декан физического факультета Кемеровского госуниверситета. </a:t>
            </a:r>
          </a:p>
          <a:p>
            <a:pPr algn="ctr"/>
            <a:r>
              <a:rPr lang="ru-RU" dirty="0" smtClean="0"/>
              <a:t>С 1984 г. – доктор физико-математических наук; ему присвоено звание профессора.</a:t>
            </a:r>
            <a:endParaRPr lang="ru-RU" dirty="0"/>
          </a:p>
        </p:txBody>
      </p:sp>
      <p:pic>
        <p:nvPicPr>
          <p:cNvPr id="24578" name="Picture 2" descr="Kemsu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86124"/>
            <a:ext cx="2428892" cy="1821669"/>
          </a:xfrm>
          <a:prstGeom prst="rect">
            <a:avLst/>
          </a:prstGeom>
          <a:noFill/>
        </p:spPr>
      </p:pic>
      <p:pic>
        <p:nvPicPr>
          <p:cNvPr id="24580" name="Picture 4" descr="http://i076.radikal.ru/1009/ec/b1600f38a05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928935"/>
            <a:ext cx="4838697" cy="3412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85794"/>
            <a:ext cx="7500990" cy="21145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 результатам научных исследований Анатолием </a:t>
            </a:r>
            <a:r>
              <a:rPr lang="ru-RU" dirty="0" err="1" smtClean="0"/>
              <a:t>Поплавным</a:t>
            </a:r>
            <a:r>
              <a:rPr lang="ru-RU" dirty="0" smtClean="0"/>
              <a:t> опубликовано свыше 300 научных работ, 11 его учеников защитили кандидатские и 3 докторские диссертации</a:t>
            </a:r>
          </a:p>
          <a:p>
            <a:endParaRPr lang="ru-RU" dirty="0"/>
          </a:p>
        </p:txBody>
      </p:sp>
      <p:pic>
        <p:nvPicPr>
          <p:cNvPr id="22530" name="Picture 2" descr="http://im3-tub-ru.yandex.net/i?id=36675135-2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643314"/>
            <a:ext cx="2928958" cy="2286006"/>
          </a:xfrm>
          <a:prstGeom prst="rect">
            <a:avLst/>
          </a:prstGeom>
          <a:noFill/>
        </p:spPr>
      </p:pic>
      <p:pic>
        <p:nvPicPr>
          <p:cNvPr id="22534" name="Picture 6" descr="http://im2-tub-ru.yandex.net/i?id=608473449-6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3571876"/>
            <a:ext cx="1643074" cy="2178859"/>
          </a:xfrm>
          <a:prstGeom prst="rect">
            <a:avLst/>
          </a:prstGeom>
          <a:noFill/>
        </p:spPr>
      </p:pic>
      <p:pic>
        <p:nvPicPr>
          <p:cNvPr id="22538" name="Picture 10" descr="http://im3-tub-ru.yandex.net/i?id=54444228-4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3643314"/>
            <a:ext cx="2786082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176</TotalTime>
  <Words>429</Words>
  <PresentationFormat>Экран (4:3)</PresentationFormat>
  <Paragraphs>32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Слайд 1</vt:lpstr>
      <vt:lpstr>Слайд 2</vt:lpstr>
      <vt:lpstr>Анатолий Степанович обучался в средней школе №56 г.Боготола, школа принадлежала  Красноярской железной дороги</vt:lpstr>
      <vt:lpstr>Слайд 4</vt:lpstr>
      <vt:lpstr>  Это Гончаров Геннадий – выдающийся спортсмен, волейболист,  Иваненко  Виктор - доцент Абаканского университета,  Килькеев Касым – поэт, член Союза писателей России,  Антонов Леонид – писатель,  Кривцов Геннадий – художник,  Ксензов Валентин – хирург и другие…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Женя</cp:lastModifiedBy>
  <cp:revision>21</cp:revision>
  <dcterms:created xsi:type="dcterms:W3CDTF">2014-04-29T10:21:04Z</dcterms:created>
  <dcterms:modified xsi:type="dcterms:W3CDTF">2014-06-13T14:56:49Z</dcterms:modified>
</cp:coreProperties>
</file>