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0" r:id="rId17"/>
    <p:sldId id="272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87" d="100"/>
          <a:sy n="8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2000263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Химические процессы, протекающие при хранении и размещении ТБО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3214686"/>
            <a:ext cx="3686156" cy="1643074"/>
          </a:xfrm>
        </p:spPr>
        <p:txBody>
          <a:bodyPr>
            <a:noAutofit/>
          </a:bodyPr>
          <a:lstStyle/>
          <a:p>
            <a:pPr algn="l"/>
            <a:r>
              <a:rPr lang="ru-RU" sz="1600" b="1" i="1" u="sng" dirty="0" smtClean="0">
                <a:solidFill>
                  <a:schemeClr val="tx2">
                    <a:lumMod val="75000"/>
                  </a:schemeClr>
                </a:solidFill>
              </a:rPr>
              <a:t>Авторы: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Каледа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А., Селезнева А.</a:t>
            </a:r>
          </a:p>
          <a:p>
            <a:pPr algn="l"/>
            <a:r>
              <a:rPr lang="ru-RU" sz="1600" b="1" i="1" u="sng" dirty="0" smtClean="0">
                <a:solidFill>
                  <a:schemeClr val="tx2">
                    <a:lumMod val="75000"/>
                  </a:schemeClr>
                </a:solidFill>
              </a:rPr>
              <a:t>Руководитель: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Гончарова Е.Л., МБОУ СОШ №6, учитель химии, биологии</a:t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b="1" i="1" u="sng" dirty="0" smtClean="0">
                <a:solidFill>
                  <a:schemeClr val="tx2">
                    <a:lumMod val="75000"/>
                  </a:schemeClr>
                </a:solidFill>
              </a:rPr>
              <a:t>Научный консультант: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Первышина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Г.Г, д.б.н., доцент, профессор каф. ТООП ТЭИ ФГАОУ ВПО СФУ, педагог дистанционной школы «Юный исследователь» КГБОУ ДОД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ККДПиШ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3108" y="6000768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г. Боготол 2014</a:t>
            </a:r>
            <a:endParaRPr lang="ru-RU" dirty="0"/>
          </a:p>
        </p:txBody>
      </p:sp>
      <p:pic>
        <p:nvPicPr>
          <p:cNvPr id="1026" name="Рисунок 7" descr="F:\1ноу\СВАЛКИ\P1050614.JPG"/>
          <p:cNvPicPr>
            <a:picLocks noChangeAspect="1" noChangeArrowheads="1"/>
          </p:cNvPicPr>
          <p:nvPr/>
        </p:nvPicPr>
        <p:blipFill>
          <a:blip r:embed="rId2"/>
          <a:srcRect t="8391" r="8923" b="1324"/>
          <a:stretch>
            <a:fillRect/>
          </a:stretch>
        </p:blipFill>
        <p:spPr bwMode="auto">
          <a:xfrm>
            <a:off x="642910" y="2857496"/>
            <a:ext cx="418422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39784"/>
          </a:xfrm>
        </p:spPr>
        <p:txBody>
          <a:bodyPr>
            <a:noAutofit/>
          </a:bodyPr>
          <a:lstStyle/>
          <a:p>
            <a:r>
              <a:rPr lang="ru-RU" sz="3200" i="1" dirty="0" smtClean="0"/>
              <a:t>Возможный состав компонентов, попадающих в окружающую среду</a:t>
            </a:r>
            <a:endParaRPr lang="ru-RU" sz="32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1142984"/>
          <a:ext cx="8786873" cy="5608320"/>
        </p:xfrm>
        <a:graphic>
          <a:graphicData uri="http://schemas.openxmlformats.org/drawingml/2006/table">
            <a:tbl>
              <a:tblPr/>
              <a:tblGrid>
                <a:gridCol w="1181428"/>
                <a:gridCol w="2215178"/>
                <a:gridCol w="2879732"/>
                <a:gridCol w="2510535"/>
              </a:tblGrid>
              <a:tr h="213895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Продукт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Протекающий процесс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Образующиеся компоненты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Последствия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21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Отходы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органичес-кого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проис-хождения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Аэробное разложение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Анаэробное разложение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Органические кислоты,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углекислый газ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Биогаз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(алифатические и ароматические углеводороды)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Углекислый газ, метан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Свалочный грунт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Высокотоксичный фильтрат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Самовозгорание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Изменение климата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Самовозгорание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Загрязнение токсичными газами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Изменение климата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Удобрение: орг-кие соед-ния прогумусвой природы. Загрязнение грунтовых вод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789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Пластик (ПВХ)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Аэробное и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анаэробное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разложение; горение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Винилхлорид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Фосген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Токсическое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возд-твие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Отравляющее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вещество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737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Строительный мусор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Горение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Аэробное и анаэробное разложение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Соли и оксиды тяжелых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металлов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Твердые отходы, газовые выбросы (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ru-RU" sz="1600" baseline="-250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r>
                        <a:rPr lang="ru-RU" sz="1600" baseline="-250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СО</a:t>
                      </a:r>
                      <a:r>
                        <a:rPr lang="ru-RU" sz="1600" baseline="-250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Ток-ское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воз-вие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солей и оксидов тяжелых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мет-лов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Накапливаются в почве, в растениях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3368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Металлы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Батарейки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Изделия из тканей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Коррозия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Окисление под действием кислорода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Горение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Анаэробное разложение натуральных тканей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Вымывание водой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водорастворимых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соединений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Цинк, уголь, оксид марганца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Углекислый газ, ароматические и алифатические углеводороды, кислородсодержащие органические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вещества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Загрязнение почвенного горизонта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Токсическое воздействие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Загрязнение токсичными веществами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Изменение климата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Удобрение: перегной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00132"/>
          </a:xfrm>
        </p:spPr>
        <p:txBody>
          <a:bodyPr>
            <a:noAutofit/>
          </a:bodyPr>
          <a:lstStyle/>
          <a:p>
            <a:r>
              <a:rPr lang="ru-RU" sz="3200" i="1" dirty="0" smtClean="0"/>
              <a:t>Сравнительная характеристика технологий для переработки ТБО</a:t>
            </a:r>
            <a:endParaRPr lang="ru-RU" sz="3200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285861"/>
          <a:ext cx="8715436" cy="5400410"/>
        </p:xfrm>
        <a:graphic>
          <a:graphicData uri="http://schemas.openxmlformats.org/drawingml/2006/table">
            <a:tbl>
              <a:tblPr/>
              <a:tblGrid>
                <a:gridCol w="1310731"/>
                <a:gridCol w="1862487"/>
                <a:gridCol w="1925805"/>
                <a:gridCol w="2031788"/>
                <a:gridCol w="1584625"/>
              </a:tblGrid>
              <a:tr h="480587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Технологии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Вид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перерабаты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ваемых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отходов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Стадии процесса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Получаемые продукты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Экологичность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33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Гидромеханическая сортировка + жидкая анаэробная переработка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ТБО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Мусор, ТБО, пищевые отходы, текстиль, пленочные, полимеры, проволока, жесть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стеклобой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Сортировка мусора по размеру с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после-дующей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прогонкой через водный поток, где орган. и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неорган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массы разделяются методом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гравита-ционного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регулиро-вания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водным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пото-ком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Металл, стекло, пластмасса. Жидкий органический раствор, помещенный в первый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биореактор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без доступа света, подвергается анаэробной обработке микроорганизмами.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Полностью исключает сжигание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433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Безводный способ переработки ТБО и строительного мусора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Мусор, ТБО, пищевые отходы, текстиль, пленочные, полимеры, проволока, жесть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стеклобой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Сортировка,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извле-чение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текстиля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, плёнки,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полимеров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, металла, стекла. Прессовка и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отпра-вка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 переработку на другие заводы. Измельчение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стро-ительного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мусора и пищевых отходов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После сортировки  конечным продуктом из пищевых отходов и строит. мусора получают почвенную смесь для рекультивации выведенных из оборота  земель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Отсутствие: газовых выбросов, токсичных отходов, значительное уменьшение запыленность окружающей среды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Сравнительная характеристика </a:t>
            </a:r>
            <a:br>
              <a:rPr lang="ru-RU" sz="3200" i="1" dirty="0" smtClean="0"/>
            </a:br>
            <a:r>
              <a:rPr lang="ru-RU" sz="3200" i="1" dirty="0" smtClean="0"/>
              <a:t>технологий для переработки ТБО</a:t>
            </a:r>
            <a:endParaRPr lang="ru-RU" sz="32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500174"/>
          <a:ext cx="8643999" cy="5140960"/>
        </p:xfrm>
        <a:graphic>
          <a:graphicData uri="http://schemas.openxmlformats.org/drawingml/2006/table">
            <a:tbl>
              <a:tblPr/>
              <a:tblGrid>
                <a:gridCol w="1214446"/>
                <a:gridCol w="1720693"/>
                <a:gridCol w="1781316"/>
                <a:gridCol w="2355908"/>
                <a:gridCol w="1571636"/>
              </a:tblGrid>
              <a:tr h="50800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Технологии</a:t>
                      </a: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перерабаты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ваемых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отходов</a:t>
                      </a: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Стадии процесса</a:t>
                      </a: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Получаемые продукты</a:t>
                      </a: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Экологичность</a:t>
                      </a: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Способ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термермической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перера-ботки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быто-вых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про-мышленных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отходов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ТБО,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промышлен-ные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отходы,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наи-лучший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эффект достигается при переработке покрышек</a:t>
                      </a: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Пиролиз бытовых отходов  при помощи горячих газов по замкнутому кругу</a:t>
                      </a: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Горючие газы используют для работы двигателя при экономии основного топлива</a:t>
                      </a: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Нет выноса вредных частиц в атмосферу</a:t>
                      </a: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Переработка ТБО  по технологии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термоудара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Переработка, утилизация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органических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несетчатых материалов: древесных, ТБО, отходов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сельско-хозяйственного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производства, низкосортных твердых топлив - углей, торфа и т.д. </a:t>
                      </a: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 влиянием мгновенно повышающихся высоких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темпера-тур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происходит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«вскипание» вещества отходов и переход низкомолекулярных жидкостей в газообразное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состояние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Технология может использоваться  в химической,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лесо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и нефтеперерабатывающей отрасли, теплоэнергетике и других отраслях промышленности. </a:t>
                      </a: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Полностью исключает сжигание</a:t>
                      </a: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72166" y="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продолжение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600" dirty="0" smtClean="0"/>
              <a:t>Биохимические процессы, протекающие в толще свалки в анаэробных условиях: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472518" cy="5786454"/>
          </a:xfrm>
        </p:spPr>
        <p:txBody>
          <a:bodyPr>
            <a:normAutofit fontScale="25000" lnSpcReduction="20000"/>
          </a:bodyPr>
          <a:lstStyle/>
          <a:p>
            <a:endParaRPr lang="ru-RU" sz="4500" dirty="0" smtClean="0"/>
          </a:p>
          <a:p>
            <a:pPr>
              <a:lnSpc>
                <a:spcPct val="170000"/>
              </a:lnSpc>
            </a:pPr>
            <a:r>
              <a:rPr lang="ru-RU" sz="6400" dirty="0" smtClean="0"/>
              <a:t>(С </a:t>
            </a:r>
            <a:r>
              <a:rPr lang="ru-RU" sz="6400" baseline="-25000" dirty="0" smtClean="0"/>
              <a:t>6 </a:t>
            </a:r>
            <a:r>
              <a:rPr lang="ru-RU" sz="6400" dirty="0" smtClean="0"/>
              <a:t>Н </a:t>
            </a:r>
            <a:r>
              <a:rPr lang="ru-RU" sz="6400" baseline="-25000" dirty="0" smtClean="0"/>
              <a:t>10 </a:t>
            </a:r>
            <a:r>
              <a:rPr lang="ru-RU" sz="6400" dirty="0" smtClean="0"/>
              <a:t>О </a:t>
            </a:r>
            <a:r>
              <a:rPr lang="ru-RU" sz="6400" baseline="-25000" dirty="0" smtClean="0"/>
              <a:t>5</a:t>
            </a:r>
            <a:r>
              <a:rPr lang="ru-RU" sz="6400" dirty="0" smtClean="0"/>
              <a:t>)</a:t>
            </a:r>
            <a:r>
              <a:rPr lang="ru-RU" sz="6400" dirty="0" err="1" smtClean="0"/>
              <a:t>п</a:t>
            </a:r>
            <a:r>
              <a:rPr lang="ru-RU" sz="6400" dirty="0" smtClean="0"/>
              <a:t>  + (п-1) Н </a:t>
            </a:r>
            <a:r>
              <a:rPr lang="ru-RU" sz="6400" baseline="-25000" dirty="0" smtClean="0"/>
              <a:t>2 </a:t>
            </a:r>
            <a:r>
              <a:rPr lang="ru-RU" sz="6400" dirty="0" smtClean="0"/>
              <a:t>О = </a:t>
            </a:r>
            <a:r>
              <a:rPr lang="ru-RU" sz="6400" dirty="0" err="1" smtClean="0"/>
              <a:t>п</a:t>
            </a:r>
            <a:r>
              <a:rPr lang="ru-RU" sz="6400" dirty="0" smtClean="0"/>
              <a:t>(С </a:t>
            </a:r>
            <a:r>
              <a:rPr lang="ru-RU" sz="6400" baseline="-25000" dirty="0" smtClean="0"/>
              <a:t>6 </a:t>
            </a:r>
            <a:r>
              <a:rPr lang="ru-RU" sz="6400" dirty="0" smtClean="0"/>
              <a:t>Н </a:t>
            </a:r>
            <a:r>
              <a:rPr lang="ru-RU" sz="6400" baseline="-25000" dirty="0" smtClean="0"/>
              <a:t>12 </a:t>
            </a:r>
            <a:r>
              <a:rPr lang="ru-RU" sz="6400" dirty="0" smtClean="0"/>
              <a:t>О </a:t>
            </a:r>
            <a:r>
              <a:rPr lang="ru-RU" sz="6400" baseline="-25000" dirty="0" smtClean="0"/>
              <a:t>6</a:t>
            </a:r>
            <a:r>
              <a:rPr lang="ru-RU" sz="6400" dirty="0" smtClean="0"/>
              <a:t>)</a:t>
            </a:r>
          </a:p>
          <a:p>
            <a:pPr>
              <a:lnSpc>
                <a:spcPct val="170000"/>
              </a:lnSpc>
            </a:pPr>
            <a:r>
              <a:rPr lang="ru-RU" sz="6400" dirty="0" smtClean="0"/>
              <a:t>целлюлоза                                 глюкоза</a:t>
            </a:r>
          </a:p>
          <a:p>
            <a:pPr>
              <a:lnSpc>
                <a:spcPct val="170000"/>
              </a:lnSpc>
            </a:pPr>
            <a:r>
              <a:rPr lang="ru-RU" sz="6400" dirty="0" err="1" smtClean="0"/>
              <a:t>п</a:t>
            </a:r>
            <a:r>
              <a:rPr lang="ru-RU" sz="6400" dirty="0" smtClean="0"/>
              <a:t>(С </a:t>
            </a:r>
            <a:r>
              <a:rPr lang="ru-RU" sz="6400" baseline="-25000" dirty="0" smtClean="0"/>
              <a:t>6 </a:t>
            </a:r>
            <a:r>
              <a:rPr lang="ru-RU" sz="6400" dirty="0" smtClean="0"/>
              <a:t>Н </a:t>
            </a:r>
            <a:r>
              <a:rPr lang="ru-RU" sz="6400" baseline="-25000" dirty="0" smtClean="0"/>
              <a:t>12 </a:t>
            </a:r>
            <a:r>
              <a:rPr lang="ru-RU" sz="6400" dirty="0" smtClean="0"/>
              <a:t>О </a:t>
            </a:r>
            <a:r>
              <a:rPr lang="ru-RU" sz="6400" baseline="-25000" dirty="0" smtClean="0"/>
              <a:t>6</a:t>
            </a:r>
            <a:r>
              <a:rPr lang="ru-RU" sz="6400" dirty="0" smtClean="0"/>
              <a:t>) = микроорганизмы = 2п (СН </a:t>
            </a:r>
            <a:r>
              <a:rPr lang="ru-RU" sz="6400" baseline="-25000" dirty="0" smtClean="0"/>
              <a:t>3</a:t>
            </a:r>
            <a:r>
              <a:rPr lang="ru-RU" sz="6400" dirty="0" smtClean="0"/>
              <a:t>СН </a:t>
            </a:r>
            <a:r>
              <a:rPr lang="ru-RU" sz="6400" baseline="-25000" dirty="0" smtClean="0"/>
              <a:t>2</a:t>
            </a:r>
            <a:r>
              <a:rPr lang="ru-RU" sz="6400" dirty="0" smtClean="0"/>
              <a:t>ОН) + 2п (СО </a:t>
            </a:r>
            <a:r>
              <a:rPr lang="ru-RU" sz="6400" baseline="-25000" dirty="0" smtClean="0"/>
              <a:t>2</a:t>
            </a:r>
            <a:r>
              <a:rPr lang="ru-RU" sz="6400" dirty="0" smtClean="0"/>
              <a:t>) + </a:t>
            </a:r>
            <a:r>
              <a:rPr lang="ru-RU" sz="6400" dirty="0" err="1" smtClean="0"/>
              <a:t>п</a:t>
            </a:r>
            <a:r>
              <a:rPr lang="ru-RU" sz="6400" dirty="0" smtClean="0"/>
              <a:t> 238,6 кДж</a:t>
            </a:r>
          </a:p>
          <a:p>
            <a:pPr>
              <a:lnSpc>
                <a:spcPct val="170000"/>
              </a:lnSpc>
            </a:pPr>
            <a:r>
              <a:rPr lang="ru-RU" sz="6400" dirty="0" smtClean="0"/>
              <a:t>глюкоза                                                        этанол              углекислый газ</a:t>
            </a:r>
          </a:p>
          <a:p>
            <a:pPr>
              <a:lnSpc>
                <a:spcPct val="170000"/>
              </a:lnSpc>
            </a:pPr>
            <a:r>
              <a:rPr lang="ru-RU" sz="6400" dirty="0" smtClean="0"/>
              <a:t>2п (СН </a:t>
            </a:r>
            <a:r>
              <a:rPr lang="ru-RU" sz="6400" baseline="-25000" dirty="0" smtClean="0"/>
              <a:t>3</a:t>
            </a:r>
            <a:r>
              <a:rPr lang="ru-RU" sz="6400" dirty="0" smtClean="0"/>
              <a:t>СН </a:t>
            </a:r>
            <a:r>
              <a:rPr lang="ru-RU" sz="6400" baseline="-25000" dirty="0" smtClean="0"/>
              <a:t>2</a:t>
            </a:r>
            <a:r>
              <a:rPr lang="ru-RU" sz="6400" dirty="0" smtClean="0"/>
              <a:t>ОН) + </a:t>
            </a:r>
            <a:r>
              <a:rPr lang="ru-RU" sz="6400" dirty="0" err="1" smtClean="0"/>
              <a:t>п</a:t>
            </a:r>
            <a:r>
              <a:rPr lang="ru-RU" sz="6400" dirty="0" smtClean="0"/>
              <a:t> (СО </a:t>
            </a:r>
            <a:r>
              <a:rPr lang="ru-RU" sz="6400" baseline="-25000" dirty="0" smtClean="0"/>
              <a:t>2</a:t>
            </a:r>
            <a:r>
              <a:rPr lang="ru-RU" sz="6400" dirty="0" smtClean="0"/>
              <a:t>) = метановые бактерии = 2п (СН </a:t>
            </a:r>
            <a:r>
              <a:rPr lang="ru-RU" sz="6400" baseline="-25000" dirty="0" smtClean="0"/>
              <a:t>3</a:t>
            </a:r>
            <a:r>
              <a:rPr lang="ru-RU" sz="6400" dirty="0" smtClean="0"/>
              <a:t>СООН) + </a:t>
            </a:r>
            <a:r>
              <a:rPr lang="ru-RU" sz="6400" dirty="0" err="1" smtClean="0"/>
              <a:t>п</a:t>
            </a:r>
            <a:r>
              <a:rPr lang="ru-RU" sz="6400" dirty="0" smtClean="0"/>
              <a:t> (СН </a:t>
            </a:r>
            <a:r>
              <a:rPr lang="ru-RU" sz="6400" baseline="-25000" dirty="0" smtClean="0"/>
              <a:t>4</a:t>
            </a:r>
            <a:r>
              <a:rPr lang="ru-RU" sz="6400" dirty="0" smtClean="0"/>
              <a:t>)</a:t>
            </a:r>
          </a:p>
          <a:p>
            <a:pPr>
              <a:lnSpc>
                <a:spcPct val="170000"/>
              </a:lnSpc>
            </a:pPr>
            <a:r>
              <a:rPr lang="ru-RU" sz="6400" dirty="0" smtClean="0"/>
              <a:t>этанол             углекислый газ                                    уксусная кислота      метан</a:t>
            </a:r>
          </a:p>
          <a:p>
            <a:pPr>
              <a:lnSpc>
                <a:spcPct val="170000"/>
              </a:lnSpc>
            </a:pPr>
            <a:r>
              <a:rPr lang="ru-RU" sz="6400" dirty="0" smtClean="0"/>
              <a:t>2п (СН </a:t>
            </a:r>
            <a:r>
              <a:rPr lang="ru-RU" sz="6400" baseline="-25000" dirty="0" smtClean="0"/>
              <a:t>3</a:t>
            </a:r>
            <a:r>
              <a:rPr lang="ru-RU" sz="6400" dirty="0" smtClean="0"/>
              <a:t>СООН) + метановые бактерии = 2 </a:t>
            </a:r>
            <a:r>
              <a:rPr lang="ru-RU" sz="6400" dirty="0" err="1" smtClean="0"/>
              <a:t>п</a:t>
            </a:r>
            <a:r>
              <a:rPr lang="ru-RU" sz="6400" dirty="0" smtClean="0"/>
              <a:t> (СН </a:t>
            </a:r>
            <a:r>
              <a:rPr lang="ru-RU" sz="6400" baseline="-25000" dirty="0" smtClean="0"/>
              <a:t>4</a:t>
            </a:r>
            <a:r>
              <a:rPr lang="ru-RU" sz="6400" dirty="0" smtClean="0"/>
              <a:t>) + 2п (СО </a:t>
            </a:r>
            <a:r>
              <a:rPr lang="ru-RU" sz="6400" baseline="-25000" dirty="0" smtClean="0"/>
              <a:t>2</a:t>
            </a:r>
            <a:r>
              <a:rPr lang="ru-RU" sz="6400" dirty="0" smtClean="0"/>
              <a:t>)</a:t>
            </a:r>
          </a:p>
          <a:p>
            <a:pPr>
              <a:lnSpc>
                <a:spcPct val="170000"/>
              </a:lnSpc>
            </a:pPr>
            <a:r>
              <a:rPr lang="ru-RU" sz="6400" dirty="0" smtClean="0"/>
              <a:t>(Целлюлозосодержащие отходы (С6Н10О5)</a:t>
            </a:r>
            <a:r>
              <a:rPr lang="ru-RU" sz="6400" dirty="0" err="1" smtClean="0"/>
              <a:t>п</a:t>
            </a:r>
            <a:r>
              <a:rPr lang="ru-RU" sz="6400" dirty="0" smtClean="0"/>
              <a:t> в расчетах представлены в виде глюкозы С6Н12О6)</a:t>
            </a:r>
          </a:p>
          <a:p>
            <a:pPr>
              <a:lnSpc>
                <a:spcPct val="170000"/>
              </a:lnSpc>
            </a:pPr>
            <a:r>
              <a:rPr lang="ru-RU" sz="6400" dirty="0" smtClean="0"/>
              <a:t>Суммарную биохимическую реакцию разложения целлюлозы можно представить в таком виде:</a:t>
            </a:r>
          </a:p>
          <a:p>
            <a:pPr>
              <a:lnSpc>
                <a:spcPct val="170000"/>
              </a:lnSpc>
            </a:pPr>
            <a:r>
              <a:rPr lang="ru-RU" sz="6400" dirty="0" smtClean="0"/>
              <a:t>(С </a:t>
            </a:r>
            <a:r>
              <a:rPr lang="ru-RU" sz="6400" baseline="-25000" dirty="0" smtClean="0"/>
              <a:t>6 </a:t>
            </a:r>
            <a:r>
              <a:rPr lang="ru-RU" sz="6400" dirty="0" smtClean="0"/>
              <a:t>Н </a:t>
            </a:r>
            <a:r>
              <a:rPr lang="ru-RU" sz="6400" baseline="-25000" dirty="0" smtClean="0"/>
              <a:t>12 </a:t>
            </a:r>
            <a:r>
              <a:rPr lang="ru-RU" sz="6400" dirty="0" smtClean="0"/>
              <a:t>О </a:t>
            </a:r>
            <a:r>
              <a:rPr lang="ru-RU" sz="6400" baseline="-25000" dirty="0" smtClean="0"/>
              <a:t>6</a:t>
            </a:r>
            <a:r>
              <a:rPr lang="ru-RU" sz="6400" dirty="0" smtClean="0"/>
              <a:t>)</a:t>
            </a:r>
            <a:r>
              <a:rPr lang="ru-RU" sz="6400" dirty="0" err="1" smtClean="0"/>
              <a:t>п</a:t>
            </a:r>
            <a:r>
              <a:rPr lang="ru-RU" sz="6400" dirty="0" smtClean="0"/>
              <a:t>  = микроорганизмы = 3 </a:t>
            </a:r>
            <a:r>
              <a:rPr lang="ru-RU" sz="6400" dirty="0" err="1" smtClean="0"/>
              <a:t>п</a:t>
            </a:r>
            <a:r>
              <a:rPr lang="ru-RU" sz="6400" dirty="0" smtClean="0"/>
              <a:t> (СН </a:t>
            </a:r>
            <a:r>
              <a:rPr lang="ru-RU" sz="6400" baseline="-25000" dirty="0" smtClean="0"/>
              <a:t>4</a:t>
            </a:r>
            <a:r>
              <a:rPr lang="ru-RU" sz="6400" dirty="0" smtClean="0"/>
              <a:t>) + 3п (СО </a:t>
            </a:r>
            <a:r>
              <a:rPr lang="ru-RU" sz="6400" baseline="-25000" dirty="0" smtClean="0"/>
              <a:t>2</a:t>
            </a:r>
            <a:r>
              <a:rPr lang="ru-RU" sz="6400" dirty="0" smtClean="0"/>
              <a:t>) + </a:t>
            </a:r>
            <a:r>
              <a:rPr lang="ru-RU" sz="6400" dirty="0" err="1" smtClean="0"/>
              <a:t>п</a:t>
            </a:r>
            <a:r>
              <a:rPr lang="ru-RU" sz="6400" dirty="0" smtClean="0"/>
              <a:t> 238,6 кДж</a:t>
            </a:r>
          </a:p>
          <a:p>
            <a:pPr>
              <a:lnSpc>
                <a:spcPct val="17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646"/>
            <a:ext cx="8712968" cy="6354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91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Оценка образования </a:t>
            </a:r>
            <a:r>
              <a:rPr lang="ru-RU" i="1" dirty="0" err="1" smtClean="0"/>
              <a:t>биогаза</a:t>
            </a:r>
            <a:r>
              <a:rPr lang="ru-RU" i="1" dirty="0" smtClean="0"/>
              <a:t> на полигоне ТБО, г.Боготола</a:t>
            </a: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428596" y="1714488"/>
            <a:ext cx="8286808" cy="4286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Общее количество </a:t>
            </a:r>
            <a:r>
              <a:rPr lang="ru-RU" dirty="0" err="1" smtClean="0"/>
              <a:t>биогаза</a:t>
            </a:r>
            <a:r>
              <a:rPr lang="ru-RU" dirty="0" smtClean="0"/>
              <a:t> (</a:t>
            </a:r>
            <a:r>
              <a:rPr lang="ru-RU" i="1" dirty="0" err="1" smtClean="0"/>
              <a:t>Qоб</a:t>
            </a:r>
            <a:r>
              <a:rPr lang="ru-RU" i="1" dirty="0" smtClean="0"/>
              <a:t>, </a:t>
            </a:r>
            <a:r>
              <a:rPr lang="ru-RU" dirty="0" smtClean="0"/>
              <a:t>м</a:t>
            </a:r>
            <a:r>
              <a:rPr lang="ru-RU" baseline="30000" dirty="0" smtClean="0"/>
              <a:t>3</a:t>
            </a:r>
            <a:r>
              <a:rPr lang="ru-RU" dirty="0" smtClean="0"/>
              <a:t> /т ТБО), выделившегося за период с начала эксплуатации полигона до момента расчета, учитывает время отсутствия газовой эмиссии (2 года) и определяется по формуле: </a:t>
            </a:r>
          </a:p>
          <a:p>
            <a:pPr algn="just"/>
            <a:r>
              <a:rPr lang="ru-RU" sz="2800" dirty="0" err="1" smtClean="0"/>
              <a:t>Qоб</a:t>
            </a:r>
            <a:r>
              <a:rPr lang="ru-RU" sz="2800" dirty="0" smtClean="0"/>
              <a:t> = </a:t>
            </a:r>
            <a:r>
              <a:rPr lang="ru-RU" sz="2800" dirty="0" err="1" smtClean="0"/>
              <a:t>Рt</a:t>
            </a:r>
            <a:r>
              <a:rPr lang="ru-RU" sz="2800" dirty="0" smtClean="0"/>
              <a:t> (</a:t>
            </a:r>
            <a:r>
              <a:rPr lang="ru-RU" sz="2800" dirty="0" err="1" smtClean="0"/>
              <a:t>t</a:t>
            </a:r>
            <a:r>
              <a:rPr lang="ru-RU" sz="2800" dirty="0" smtClean="0"/>
              <a:t> – 2) V </a:t>
            </a:r>
            <a:r>
              <a:rPr lang="ru-RU" dirty="0" smtClean="0"/>
              <a:t>, </a:t>
            </a:r>
          </a:p>
          <a:p>
            <a:pPr algn="just"/>
            <a:r>
              <a:rPr lang="ru-RU" dirty="0" smtClean="0"/>
              <a:t>где </a:t>
            </a:r>
            <a:r>
              <a:rPr lang="ru-RU" i="1" dirty="0" err="1" smtClean="0"/>
              <a:t>Рt</a:t>
            </a:r>
            <a:r>
              <a:rPr lang="ru-RU" i="1" dirty="0" smtClean="0"/>
              <a:t> </a:t>
            </a:r>
            <a:r>
              <a:rPr lang="ru-RU" dirty="0" smtClean="0"/>
              <a:t>– общее количество отходов за время эксплуатации, т; </a:t>
            </a:r>
          </a:p>
          <a:p>
            <a:pPr algn="just"/>
            <a:r>
              <a:rPr lang="ru-RU" i="1" dirty="0" err="1" smtClean="0"/>
              <a:t>t</a:t>
            </a:r>
            <a:r>
              <a:rPr lang="ru-RU" i="1" dirty="0" smtClean="0"/>
              <a:t> </a:t>
            </a:r>
            <a:r>
              <a:rPr lang="ru-RU" dirty="0" smtClean="0"/>
              <a:t>– период с начала эксплуатации до момента расчета, год; </a:t>
            </a:r>
          </a:p>
          <a:p>
            <a:pPr algn="just"/>
            <a:r>
              <a:rPr lang="ru-RU" i="1" dirty="0" smtClean="0"/>
              <a:t>V </a:t>
            </a:r>
            <a:r>
              <a:rPr lang="ru-RU" dirty="0" smtClean="0"/>
              <a:t>– выход </a:t>
            </a:r>
            <a:r>
              <a:rPr lang="ru-RU" dirty="0" err="1" smtClean="0"/>
              <a:t>биогаза</a:t>
            </a:r>
            <a:r>
              <a:rPr lang="ru-RU" dirty="0" smtClean="0"/>
              <a:t> при метановом брожении. </a:t>
            </a:r>
          </a:p>
          <a:p>
            <a:pPr algn="just"/>
            <a:r>
              <a:rPr lang="ru-RU" dirty="0" smtClean="0"/>
              <a:t>Для расчета объемов образования метана в составе </a:t>
            </a:r>
            <a:r>
              <a:rPr lang="ru-RU" dirty="0" err="1" smtClean="0"/>
              <a:t>биогаза</a:t>
            </a:r>
            <a:r>
              <a:rPr lang="ru-RU" dirty="0" smtClean="0"/>
              <a:t> полигона ТБО г. Боготола использованы следующие данные: </a:t>
            </a:r>
          </a:p>
          <a:p>
            <a:pPr algn="just"/>
            <a:r>
              <a:rPr lang="ru-RU" dirty="0" smtClean="0"/>
              <a:t>общая масса отходов за 15 лет эксплуатации полигона равна 290859,1 тонн, следовательно, среднегодовое количество ТБО составляет 19390,6 тонн. </a:t>
            </a:r>
          </a:p>
          <a:p>
            <a:pPr algn="just"/>
            <a:r>
              <a:rPr lang="ru-RU" dirty="0" smtClean="0"/>
              <a:t>Следовательно, примерное  количество выделившегося </a:t>
            </a:r>
            <a:r>
              <a:rPr lang="ru-RU" dirty="0" err="1" smtClean="0"/>
              <a:t>биогаза</a:t>
            </a:r>
            <a:r>
              <a:rPr lang="ru-RU" dirty="0" smtClean="0"/>
              <a:t> с начала эксплуатации полигона составляет около: </a:t>
            </a:r>
          </a:p>
          <a:p>
            <a:pPr algn="just"/>
            <a:r>
              <a:rPr lang="ru-RU" dirty="0" err="1" smtClean="0"/>
              <a:t>Qоб</a:t>
            </a:r>
            <a:r>
              <a:rPr lang="ru-RU" dirty="0" smtClean="0"/>
              <a:t> = 290859,1 *(15 – 2) * 50 = 189058415 м</a:t>
            </a:r>
            <a:r>
              <a:rPr lang="ru-RU" baseline="30000" dirty="0" smtClean="0"/>
              <a:t>3</a:t>
            </a:r>
            <a:r>
              <a:rPr lang="ru-RU" dirty="0" smtClean="0"/>
              <a:t> /т.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Динамика образования </a:t>
            </a:r>
            <a:r>
              <a:rPr lang="ru-RU" dirty="0" err="1" smtClean="0"/>
              <a:t>биогаза</a:t>
            </a:r>
            <a:r>
              <a:rPr lang="ru-RU" dirty="0" smtClean="0"/>
              <a:t> на полигоне ТБО г.Боготол</a:t>
            </a:r>
            <a:endParaRPr lang="ru-RU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571472" y="1714488"/>
          <a:ext cx="8001056" cy="4429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Диаграмма" r:id="rId3" imgW="4810050" imgH="2009685" progId="MSGraph.Chart.8">
                  <p:embed/>
                </p:oleObj>
              </mc:Choice>
              <mc:Fallback>
                <p:oleObj name="Диаграмма" r:id="rId3" imgW="4810050" imgH="2009685" progId="MSGraph.Char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1714488"/>
                        <a:ext cx="8001056" cy="44291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2547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Заключение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214974"/>
          </a:xfrm>
        </p:spPr>
        <p:txBody>
          <a:bodyPr>
            <a:normAutofit fontScale="47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3800" dirty="0" smtClean="0">
                <a:solidFill>
                  <a:schemeClr val="tx2">
                    <a:lumMod val="75000"/>
                  </a:schemeClr>
                </a:solidFill>
              </a:rPr>
              <a:t>Установлено, что на территории г.Боготола подавляющая масса ТБО складируется на мусорных свалках, стихийных или специально организованных в виде "мусорных полигонов". На организованной свалке отходы утрамбовываются и самовозгораются, причиняя вред окружающей среде.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800" dirty="0" smtClean="0">
                <a:solidFill>
                  <a:schemeClr val="tx2">
                    <a:lumMod val="75000"/>
                  </a:schemeClr>
                </a:solidFill>
              </a:rPr>
              <a:t>Из статистических данных по территории </a:t>
            </a:r>
            <a:r>
              <a:rPr lang="ru-RU" sz="3800" dirty="0" err="1" smtClean="0">
                <a:solidFill>
                  <a:schemeClr val="tx2">
                    <a:lumMod val="75000"/>
                  </a:schemeClr>
                </a:solidFill>
              </a:rPr>
              <a:t>Боготольского</a:t>
            </a:r>
            <a:r>
              <a:rPr lang="ru-RU" sz="3800" dirty="0" smtClean="0">
                <a:solidFill>
                  <a:schemeClr val="tx2">
                    <a:lumMod val="75000"/>
                  </a:schemeClr>
                </a:solidFill>
              </a:rPr>
              <a:t> района и города Боготола оценили качественный и количественный состав ТБО и их объёмы.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800" dirty="0" smtClean="0">
                <a:solidFill>
                  <a:schemeClr val="tx2">
                    <a:lumMod val="75000"/>
                  </a:schemeClr>
                </a:solidFill>
              </a:rPr>
              <a:t>Рассмотрели химические реакции, протекающие при хранении и размещении ТБО на полигонах. В процессе сжигания токсические металлы выбрасываются в виде солей или оксидов, то есть в устойчивом виде, и могут лежать неопределенное число лет, накапливаясь постепенно, с пылью поступают в организм человека. Другим источником загрязнения являются продукты неполного сгорания. Их список насчитывает свыше ста идентифицированных опасных веществ.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800" dirty="0" smtClean="0">
                <a:solidFill>
                  <a:schemeClr val="tx2">
                    <a:lumMod val="75000"/>
                  </a:schemeClr>
                </a:solidFill>
              </a:rPr>
              <a:t>Проведена оценка возможности образования </a:t>
            </a:r>
            <a:r>
              <a:rPr lang="ru-RU" sz="3800" dirty="0" err="1" smtClean="0">
                <a:solidFill>
                  <a:schemeClr val="tx2">
                    <a:lumMod val="75000"/>
                  </a:schemeClr>
                </a:solidFill>
              </a:rPr>
              <a:t>биогаза</a:t>
            </a:r>
            <a:r>
              <a:rPr lang="ru-RU" sz="3800" dirty="0" smtClean="0">
                <a:solidFill>
                  <a:schemeClr val="tx2">
                    <a:lumMod val="75000"/>
                  </a:schemeClr>
                </a:solidFill>
              </a:rPr>
              <a:t> на полигоне ТБО, г.Боготола. Результаты оценочных прогнозов образования показали, что максимальная эмиссия в объеме 19468172,4 м</a:t>
            </a:r>
            <a:r>
              <a:rPr lang="ru-RU" sz="3800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sz="3800" dirty="0" smtClean="0">
                <a:solidFill>
                  <a:schemeClr val="tx2">
                    <a:lumMod val="75000"/>
                  </a:schemeClr>
                </a:solidFill>
              </a:rPr>
              <a:t>/год характерна для периода 2003–2015 г. Полученные данные позволяют предположить, что даже после прекращения размещения отходов на полигоне объем газовой эмиссии в течение длительного времени будет оставаться высоким.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 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Проблема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250033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Недалеко от города Боготола расположена свалка бытовых отходов. Отходы на свалке утрамбовываются, и самовозгораются, а не перерабатываются, и тем самым загрязняют окружающую среду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4" name="Рисунок 3"/>
          <p:cNvPicPr>
            <a:picLocks noChangeAspect="1" noChangeArrowheads="1"/>
          </p:cNvPicPr>
          <p:nvPr/>
        </p:nvPicPr>
        <p:blipFill>
          <a:blip r:embed="rId2"/>
          <a:srcRect l="8502"/>
          <a:stretch>
            <a:fillRect/>
          </a:stretch>
        </p:blipFill>
        <p:spPr bwMode="auto">
          <a:xfrm>
            <a:off x="2786050" y="3571876"/>
            <a:ext cx="4143404" cy="302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Полигон для захоронения ТБО в среднем имеет следующий состав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картон и бумага – 25-30%;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пищевые и другие органические отходы – 30-40%;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пластик – 10-15%;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строительный мусор – 5-12%;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прочий мусор (резиновые и текстильные отходы, дерево) – 2-5%.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ru-RU" sz="3200" i="1" dirty="0" smtClean="0"/>
              <a:t>Динамика образования и утилизации твердых отходов по Красноярскому краю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800" dirty="0" smtClean="0"/>
              <a:t>(по данным Управления Федеральной службы по надзору в сфере природопользования по Красноярскому краю)</a:t>
            </a:r>
            <a:endParaRPr lang="ru-RU" sz="1800" dirty="0"/>
          </a:p>
        </p:txBody>
      </p:sp>
      <p:pic>
        <p:nvPicPr>
          <p:cNvPr id="2050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3116"/>
            <a:ext cx="8358246" cy="4440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i="1" dirty="0" smtClean="0"/>
              <a:t>Цель исследования: </a:t>
            </a:r>
            <a:br>
              <a:rPr lang="ru-RU" i="1" dirty="0" smtClean="0"/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на основе изучения состава ТБО рассмотреть химические процессы, протекающие при их хранении и размещении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Задачи исследования: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501154" cy="4697427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Выяснить, как осуществляется процесс утилизации ТБО на территории  г. Боготола, оценить степень загрязнения территории г. Боготола в результате имеющейся свалки;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Из статистических данных по территории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Боготольского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района и города Боготола оценить качественный и количественный состав ТБО и их объёмы;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Используя литературные источники выяснить, какие биохимические процессы протекают на свалке и какую опасность они несут для местного населения;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Оценить возможность образование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биогаза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на полигоне ТБО, г.Боготола.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Методы и методики исследований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Работа выполнена на основе источников [Методические указания по расчету выбросов парниковых газов в атмосферу от полигонов ТБО].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Расчет эмиссии метана от полигона ТБО рассчитывали используя методику АКХ им. К.Д. Памфилова. Методика учитывает объем размещенных отходов, их влажность и метановый потенциал.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Система сбора и удаления </a:t>
            </a:r>
            <a:br>
              <a:rPr lang="ru-RU" i="1" dirty="0" smtClean="0"/>
            </a:br>
            <a:r>
              <a:rPr lang="ru-RU" i="1" dirty="0" smtClean="0"/>
              <a:t>отходов в г. Боготоле</a:t>
            </a:r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214282" y="1785926"/>
          <a:ext cx="8643998" cy="364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Диаграмма" r:id="rId3" imgW="4095630" imgH="1400175" progId="MSGraph.Chart.8">
                  <p:embed/>
                </p:oleObj>
              </mc:Choice>
              <mc:Fallback>
                <p:oleObj name="Диаграмма" r:id="rId3" imgW="4095630" imgH="1400175" progId="MSGraph.Char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1785926"/>
                        <a:ext cx="8643998" cy="3643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4348" y="5572140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Рост количества твёрдых бытовых отходов по г. Боготолу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8573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Количественные показатели ТБО жителей г.Боготола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(из расчета на одну среднестатистическую семью)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571744"/>
          <a:ext cx="8786875" cy="3143273"/>
        </p:xfrm>
        <a:graphic>
          <a:graphicData uri="http://schemas.openxmlformats.org/drawingml/2006/table">
            <a:tbl>
              <a:tblPr/>
              <a:tblGrid>
                <a:gridCol w="934833"/>
                <a:gridCol w="1169895"/>
                <a:gridCol w="1200636"/>
                <a:gridCol w="1380549"/>
                <a:gridCol w="1282003"/>
                <a:gridCol w="1665337"/>
                <a:gridCol w="1153622"/>
              </a:tblGrid>
              <a:tr h="10346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Отхо-ды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atin typeface="Times New Roman"/>
                          <a:ea typeface="Times New Roman"/>
                          <a:cs typeface="Times New Roman"/>
                        </a:rPr>
                        <a:t>Пластик, </a:t>
                      </a:r>
                      <a:r>
                        <a:rPr lang="ru-RU" sz="2000" kern="1200" dirty="0" err="1">
                          <a:latin typeface="Times New Roman"/>
                          <a:ea typeface="Times New Roman"/>
                          <a:cs typeface="Times New Roman"/>
                        </a:rPr>
                        <a:t>шт</a:t>
                      </a:r>
                      <a:r>
                        <a:rPr lang="ru-RU" sz="2000" kern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atin typeface="Times New Roman"/>
                          <a:ea typeface="Times New Roman"/>
                          <a:cs typeface="Times New Roman"/>
                        </a:rPr>
                        <a:t>Пищевые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atin typeface="Times New Roman"/>
                          <a:ea typeface="Times New Roman"/>
                          <a:cs typeface="Times New Roman"/>
                        </a:rPr>
                        <a:t>отходы</a:t>
                      </a:r>
                      <a:r>
                        <a:rPr lang="ru-RU" sz="2000" kern="1200" dirty="0">
                          <a:latin typeface="Times New Roman"/>
                          <a:ea typeface="Calibri"/>
                          <a:cs typeface="Times New Roman"/>
                        </a:rPr>
                        <a:t>, кг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Стеклян-ные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atin typeface="Times New Roman"/>
                          <a:ea typeface="Times New Roman"/>
                          <a:cs typeface="Times New Roman"/>
                        </a:rPr>
                        <a:t>отходы, </a:t>
                      </a:r>
                      <a:r>
                        <a:rPr lang="ru-RU" sz="2000" kern="1200" dirty="0" err="1">
                          <a:latin typeface="Times New Roman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Бумаж-ные</a:t>
                      </a:r>
                      <a:r>
                        <a:rPr lang="ru-RU" sz="2000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atin typeface="Times New Roman"/>
                          <a:ea typeface="Times New Roman"/>
                          <a:cs typeface="Times New Roman"/>
                        </a:rPr>
                        <a:t>отходы, кг</a:t>
                      </a:r>
                      <a:r>
                        <a:rPr lang="ru-RU" sz="2000" kern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Металличе-ские</a:t>
                      </a:r>
                      <a:r>
                        <a:rPr lang="ru-RU" sz="2000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atin typeface="Times New Roman"/>
                          <a:ea typeface="Times New Roman"/>
                          <a:cs typeface="Times New Roman"/>
                        </a:rPr>
                        <a:t>изделия, </a:t>
                      </a:r>
                      <a:r>
                        <a:rPr lang="ru-RU" sz="2000" kern="1200" dirty="0" err="1">
                          <a:latin typeface="Times New Roman"/>
                          <a:ea typeface="Times New Roman"/>
                          <a:cs typeface="Times New Roman"/>
                        </a:rPr>
                        <a:t>шт</a:t>
                      </a:r>
                      <a:r>
                        <a:rPr lang="ru-RU" sz="2000" kern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atin typeface="Times New Roman"/>
                          <a:ea typeface="Times New Roman"/>
                          <a:cs typeface="Times New Roman"/>
                        </a:rPr>
                        <a:t>Средняя масса, кг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atin typeface="Times New Roman"/>
                          <a:ea typeface="Times New Roman"/>
                          <a:cs typeface="Times New Roman"/>
                        </a:rPr>
                        <a:t>день</a:t>
                      </a:r>
                      <a:r>
                        <a:rPr lang="ru-RU" sz="1800" kern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atin typeface="Times New Roman"/>
                          <a:ea typeface="Times New Roman"/>
                          <a:cs typeface="Times New Roman"/>
                        </a:rPr>
                        <a:t>1-5</a:t>
                      </a:r>
                      <a:r>
                        <a:rPr lang="ru-RU" sz="2000" kern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atin typeface="Times New Roman"/>
                          <a:ea typeface="Times New Roman"/>
                          <a:cs typeface="Times New Roman"/>
                        </a:rPr>
                        <a:t>0,5 –</a:t>
                      </a:r>
                      <a:r>
                        <a:rPr lang="ru-RU" sz="2000" kern="1200" dirty="0">
                          <a:latin typeface="Times New Roman"/>
                          <a:ea typeface="Calibri"/>
                          <a:cs typeface="Times New Roman"/>
                        </a:rPr>
                        <a:t> 1,5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r>
                        <a:rPr lang="ru-RU" sz="2000" kern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latin typeface="Times New Roman"/>
                          <a:ea typeface="Times New Roman"/>
                          <a:cs typeface="Times New Roman"/>
                        </a:rPr>
                        <a:t>1-5</a:t>
                      </a:r>
                      <a:r>
                        <a:rPr lang="ru-RU" sz="2000" kern="12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latin typeface="Times New Roman"/>
                          <a:ea typeface="Times New Roman"/>
                          <a:cs typeface="Times New Roman"/>
                        </a:rPr>
                        <a:t>2,125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latin typeface="Times New Roman"/>
                          <a:ea typeface="Times New Roman"/>
                          <a:cs typeface="Times New Roman"/>
                        </a:rPr>
                        <a:t>неделю</a:t>
                      </a:r>
                      <a:r>
                        <a:rPr lang="ru-RU" sz="1800" kern="12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latin typeface="Times New Roman"/>
                          <a:ea typeface="Times New Roman"/>
                          <a:cs typeface="Times New Roman"/>
                        </a:rPr>
                        <a:t>6-10</a:t>
                      </a:r>
                      <a:r>
                        <a:rPr lang="ru-RU" sz="2000" kern="12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3,5- 10,5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atin typeface="Times New Roman"/>
                          <a:ea typeface="Times New Roman"/>
                          <a:cs typeface="Times New Roman"/>
                        </a:rPr>
                        <a:t>1 – 1,5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latin typeface="Times New Roman"/>
                          <a:ea typeface="Times New Roman"/>
                          <a:cs typeface="Times New Roman"/>
                        </a:rPr>
                        <a:t>1-5</a:t>
                      </a:r>
                      <a:r>
                        <a:rPr lang="ru-RU" sz="2000" kern="12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latin typeface="Times New Roman"/>
                          <a:ea typeface="Times New Roman"/>
                          <a:cs typeface="Times New Roman"/>
                        </a:rPr>
                        <a:t>14,875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latin typeface="Times New Roman"/>
                          <a:ea typeface="Times New Roman"/>
                          <a:cs typeface="Times New Roman"/>
                        </a:rPr>
                        <a:t>месяц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latin typeface="Times New Roman"/>
                          <a:ea typeface="Times New Roman"/>
                          <a:cs typeface="Times New Roman"/>
                        </a:rPr>
                        <a:t>24-40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4635" algn="l"/>
                          <a:tab pos="426085" algn="ctr"/>
                        </a:tabLst>
                      </a:pPr>
                      <a:r>
                        <a:rPr lang="ru-RU" sz="2000" kern="1200">
                          <a:latin typeface="Times New Roman"/>
                          <a:ea typeface="Times New Roman"/>
                          <a:cs typeface="Times New Roman"/>
                        </a:rPr>
                        <a:t>15 - 45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latin typeface="Times New Roman"/>
                          <a:ea typeface="Times New Roman"/>
                          <a:cs typeface="Times New Roman"/>
                        </a:rPr>
                        <a:t>63,75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latin typeface="Times New Roman"/>
                          <a:ea typeface="Times New Roman"/>
                          <a:cs typeface="Times New Roman"/>
                        </a:rPr>
                        <a:t>288-480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latin typeface="Times New Roman"/>
                          <a:ea typeface="Times New Roman"/>
                          <a:cs typeface="Times New Roman"/>
                        </a:rPr>
                        <a:t>180 - 540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latin typeface="Times New Roman"/>
                          <a:ea typeface="Times New Roman"/>
                          <a:cs typeface="Times New Roman"/>
                        </a:rPr>
                        <a:t>360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latin typeface="Times New Roman"/>
                          <a:ea typeface="Times New Roman"/>
                          <a:cs typeface="Times New Roman"/>
                        </a:rPr>
                        <a:t>360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atin typeface="Times New Roman"/>
                          <a:ea typeface="Times New Roman"/>
                          <a:cs typeface="Times New Roman"/>
                        </a:rPr>
                        <a:t>360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8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atin typeface="Times New Roman"/>
                          <a:ea typeface="Times New Roman"/>
                          <a:cs typeface="Times New Roman"/>
                        </a:rPr>
                        <a:t>775,625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1273</Words>
  <Application>Microsoft Office PowerPoint</Application>
  <PresentationFormat>Экран (4:3)</PresentationFormat>
  <Paragraphs>176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Диаграмма</vt:lpstr>
      <vt:lpstr>  Химические процессы, протекающие при хранении и размещении ТБО    </vt:lpstr>
      <vt:lpstr>Проблема</vt:lpstr>
      <vt:lpstr> Полигон для захоронения ТБО в среднем имеет следующий состав: </vt:lpstr>
      <vt:lpstr>Динамика образования и утилизации твердых отходов по Красноярскому краю  (по данным Управления Федеральной службы по надзору в сфере природопользования по Красноярскому краю)</vt:lpstr>
      <vt:lpstr>   Цель исследования:  на основе изучения состава ТБО рассмотреть химические процессы, протекающие при их хранении и размещении</vt:lpstr>
      <vt:lpstr>Задачи исследования:</vt:lpstr>
      <vt:lpstr>Методы и методики исследований</vt:lpstr>
      <vt:lpstr>Система сбора и удаления  отходов в г. Боготоле</vt:lpstr>
      <vt:lpstr> Количественные показатели ТБО жителей г.Боготола (из расчета на одну среднестатистическую семью) </vt:lpstr>
      <vt:lpstr>Возможный состав компонентов, попадающих в окружающую среду</vt:lpstr>
      <vt:lpstr>Сравнительная характеристика технологий для переработки ТБО</vt:lpstr>
      <vt:lpstr>Сравнительная характеристика  технологий для переработки ТБО</vt:lpstr>
      <vt:lpstr> Биохимические процессы, протекающие в толще свалки в анаэробных условиях:  </vt:lpstr>
      <vt:lpstr>Презентация PowerPoint</vt:lpstr>
      <vt:lpstr>Оценка образования биогаза на полигоне ТБО, г.Боготола</vt:lpstr>
      <vt:lpstr>Динамика образования биогаза на полигоне ТБО г.Боготол</vt:lpstr>
      <vt:lpstr>Заключение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Химические процессы, протекающие при хранении и размещении ТБО    </dc:title>
  <dc:creator>Женя</dc:creator>
  <cp:lastModifiedBy>МБОУ СОШ№ 6</cp:lastModifiedBy>
  <cp:revision>30</cp:revision>
  <dcterms:created xsi:type="dcterms:W3CDTF">2014-03-26T11:32:15Z</dcterms:created>
  <dcterms:modified xsi:type="dcterms:W3CDTF">2014-04-16T09:30:25Z</dcterms:modified>
</cp:coreProperties>
</file>