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  <p:sldId id="285" r:id="rId4"/>
    <p:sldId id="282" r:id="rId5"/>
    <p:sldId id="281" r:id="rId6"/>
    <p:sldId id="260" r:id="rId7"/>
    <p:sldId id="284" r:id="rId8"/>
    <p:sldId id="261" r:id="rId9"/>
    <p:sldId id="265" r:id="rId10"/>
    <p:sldId id="28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90" autoAdjust="0"/>
  </p:normalViewPr>
  <p:slideViewPr>
    <p:cSldViewPr>
      <p:cViewPr>
        <p:scale>
          <a:sx n="75" d="100"/>
          <a:sy n="75" d="100"/>
        </p:scale>
        <p:origin x="-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43E0-5830-4E9F-BDD9-A44DA25A0266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BC8D-0132-42BE-A38A-4C21BB85B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84DE-982D-4E44-8ACD-0EF615FE57D8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D592C-F7A6-4BAF-ACF5-C6E532B1E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4158-49C2-4B42-BD1E-B8E79C921EEA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4D89-6F25-43B1-A798-77EBD5406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C895-0AC1-4AFA-AB12-B484942F9600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C6C2-E42A-45FC-9055-75345FA08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A40EF2-CAB0-4E71-ABA9-78E8425FCD4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C18CB1-2C30-4668-8158-BBE6E63C8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0CF1A-7AFA-467C-B1C8-F98DF8DC33AE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14CF9-5303-472B-8331-4BD096C6A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F198-44A7-46CE-B638-8660108AC40C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96DB6-DCBA-4670-8B5C-C51A7D16E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9127-6D5E-4B69-915E-8FE956D0B0F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B1313-D35A-45E6-98CE-C74FC967F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1BABB1-C32F-4462-B8A8-F85905525B2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31C07F-BD15-4B96-BBE2-0062B3778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51BF-9C91-45A7-A66F-50AAFCAD783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1188-9F26-4DA5-A978-F5F76F63C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241348-D75E-4C93-8871-5C7BC5517C0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3C6531-5546-46AD-B675-5E88F65D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462525-A877-40A6-BE4D-12D8D92D74B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252479-8BC7-46D1-9793-A2EBB070D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C01105-E610-425C-A2FC-FFD1FAEE4D10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3E3AC-3BE7-4F51-8F95-6AA36F35A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0" r:id="rId4"/>
    <p:sldLayoutId id="2147483719" r:id="rId5"/>
    <p:sldLayoutId id="2147483724" r:id="rId6"/>
    <p:sldLayoutId id="2147483718" r:id="rId7"/>
    <p:sldLayoutId id="2147483725" r:id="rId8"/>
    <p:sldLayoutId id="2147483726" r:id="rId9"/>
    <p:sldLayoutId id="2147483717" r:id="rId10"/>
    <p:sldLayoutId id="2147483716" r:id="rId11"/>
    <p:sldLayoutId id="214748371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1928813"/>
            <a:ext cx="6457950" cy="2000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РЕШЕНИЕ РАСЧЕТНЫХ ЗАДАЧ ПО ХИМИИ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разными способами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6216650" y="5357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50" y="4500563"/>
            <a:ext cx="56435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+mj-lt"/>
                <a:cs typeface="+mn-cs"/>
              </a:rPr>
              <a:t>Гончарова Евгения Леонидовна</a:t>
            </a:r>
          </a:p>
          <a:p>
            <a:pPr algn="ctr">
              <a:defRPr/>
            </a:pPr>
            <a:r>
              <a:rPr lang="ru-RU" sz="2000" dirty="0">
                <a:latin typeface="+mj-lt"/>
                <a:cs typeface="+mn-cs"/>
              </a:rPr>
              <a:t>учитель химии и биологии </a:t>
            </a:r>
          </a:p>
          <a:p>
            <a:pPr algn="ctr">
              <a:defRPr/>
            </a:pPr>
            <a:r>
              <a:rPr lang="ru-RU" sz="2000" dirty="0">
                <a:latin typeface="+mj-lt"/>
                <a:cs typeface="+mn-cs"/>
              </a:rPr>
              <a:t>МБОУ СОШ №6</a:t>
            </a:r>
          </a:p>
          <a:p>
            <a:pPr algn="ctr">
              <a:defRPr/>
            </a:pPr>
            <a:r>
              <a:rPr lang="ru-RU" sz="2000" dirty="0">
                <a:latin typeface="+mj-lt"/>
                <a:cs typeface="+mn-cs"/>
              </a:rPr>
              <a:t>г.Боготол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2357438"/>
            <a:ext cx="7000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dirty="0">
                <a:latin typeface="+mj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857250"/>
            <a:ext cx="31432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571750" y="3786188"/>
            <a:ext cx="578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4813" y="1428750"/>
            <a:ext cx="4572000" cy="2252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E75C01"/>
                </a:solidFill>
                <a:latin typeface="Century Schoolbook" pitchFamily="18" charset="0"/>
              </a:rPr>
              <a:t>«Если вы хотите плавать, смело входите в воду, а если хотите научиться решать задачи, решайте их»</a:t>
            </a:r>
            <a:endParaRPr lang="ru-RU" sz="2400" b="1">
              <a:latin typeface="Century Schoolbook" pitchFamily="18" charset="0"/>
            </a:endParaRPr>
          </a:p>
          <a:p>
            <a:endParaRPr lang="ru-RU" sz="2200" b="1"/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857250" y="5143500"/>
            <a:ext cx="250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Джордж Пойа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324008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2800" b="1" i="1">
                <a:solidFill>
                  <a:srgbClr val="E75C01"/>
                </a:solidFill>
              </a:rPr>
              <a:t>Массовая доля  растворимого </a:t>
            </a:r>
            <a:r>
              <a:rPr lang="en-US" sz="2800" b="1" i="1">
                <a:solidFill>
                  <a:srgbClr val="E75C01"/>
                </a:solidFill>
              </a:rPr>
              <a:t> </a:t>
            </a:r>
            <a:r>
              <a:rPr lang="ru-RU" sz="2800" b="1" i="1">
                <a:solidFill>
                  <a:srgbClr val="E75C01"/>
                </a:solidFill>
              </a:rPr>
              <a:t>вещества</a:t>
            </a:r>
            <a:br>
              <a:rPr lang="ru-RU" sz="2800" b="1" i="1">
                <a:solidFill>
                  <a:srgbClr val="E75C01"/>
                </a:solidFill>
              </a:rPr>
            </a:br>
            <a:r>
              <a:rPr lang="ru-RU" sz="2800" b="1" i="1">
                <a:solidFill>
                  <a:srgbClr val="E75C01"/>
                </a:solidFill>
              </a:rPr>
              <a:t>(ω  - «омега»)</a:t>
            </a:r>
            <a:endParaRPr lang="ru-RU" sz="2800">
              <a:solidFill>
                <a:srgbClr val="E75C01"/>
              </a:solidFill>
            </a:endParaRPr>
          </a:p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4427538" y="765175"/>
            <a:ext cx="38163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это отношение </a:t>
            </a:r>
            <a:br>
              <a:rPr lang="ru-RU" sz="2800"/>
            </a:br>
            <a:r>
              <a:rPr lang="ru-RU" sz="2800"/>
              <a:t>массы растворенного вещества </a:t>
            </a:r>
            <a:br>
              <a:rPr lang="ru-RU" sz="2800"/>
            </a:br>
            <a:r>
              <a:rPr lang="ru-RU" sz="2800"/>
              <a:t>к общей массе раствора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755650" y="3068638"/>
            <a:ext cx="6985000" cy="350043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619250" y="45085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403350" y="37893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/>
              <a:t>ω</a:t>
            </a:r>
            <a:r>
              <a:rPr lang="ru-RU" sz="2800"/>
              <a:t> =</a:t>
            </a: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4140200" y="3933825"/>
            <a:ext cx="1785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*100%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2411413" y="3500438"/>
            <a:ext cx="1106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  <a:r>
              <a:rPr lang="ru-RU" sz="2800"/>
              <a:t> р.в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95513" y="4076700"/>
            <a:ext cx="1714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2268538" y="4076700"/>
            <a:ext cx="1335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  <a:r>
              <a:rPr lang="en-US" sz="2800"/>
              <a:t> </a:t>
            </a:r>
            <a:r>
              <a:rPr lang="ru-RU" sz="2800"/>
              <a:t>р-ра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1908175" y="5127625"/>
            <a:ext cx="4822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  <a:r>
              <a:rPr lang="ru-RU" sz="3200"/>
              <a:t> р-ра</a:t>
            </a:r>
            <a:r>
              <a:rPr lang="en-US" sz="3200"/>
              <a:t> = m</a:t>
            </a:r>
            <a:r>
              <a:rPr lang="ru-RU" sz="3200"/>
              <a:t> р-ля</a:t>
            </a:r>
            <a:r>
              <a:rPr lang="en-US" sz="3200"/>
              <a:t> </a:t>
            </a:r>
            <a:r>
              <a:rPr lang="ru-RU" sz="3200"/>
              <a:t>+</a:t>
            </a:r>
            <a:r>
              <a:rPr lang="en-US" sz="3200"/>
              <a:t> m</a:t>
            </a:r>
            <a:r>
              <a:rPr lang="ru-RU" sz="3200"/>
              <a:t> р</a:t>
            </a:r>
            <a:r>
              <a:rPr lang="en-US" sz="3200"/>
              <a:t>.</a:t>
            </a:r>
            <a:r>
              <a:rPr lang="ru-RU" sz="3200"/>
              <a:t>в.</a:t>
            </a:r>
            <a:r>
              <a:rPr lang="en-US"/>
              <a:t> </a:t>
            </a:r>
            <a:endParaRPr lang="ru-RU"/>
          </a:p>
        </p:txBody>
      </p:sp>
      <p:sp>
        <p:nvSpPr>
          <p:cNvPr id="16395" name="Text Box 14"/>
          <p:cNvSpPr txBox="1">
            <a:spLocks noChangeArrowheads="1"/>
          </p:cNvSpPr>
          <p:nvPr/>
        </p:nvSpPr>
        <p:spPr bwMode="auto">
          <a:xfrm>
            <a:off x="3635375" y="14843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----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xfrm>
            <a:off x="1000100" y="404813"/>
            <a:ext cx="7286676" cy="1452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Для засолки огурцов нужно приготовить 150 г 20%-ного раствора соли.  Сколько граммов соли и воды необходимо взять?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endParaRPr lang="ru-RU" sz="2000" cap="none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Дано: 			Решение:	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р-ра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= 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ω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= 2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р.в.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- ля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34319" y="3607594"/>
            <a:ext cx="3644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4313" y="3143250"/>
            <a:ext cx="3071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3500438" y="2117725"/>
            <a:ext cx="5214937" cy="812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 dirty="0" err="1">
                <a:cs typeface="Times New Roman" pitchFamily="18" charset="0"/>
              </a:rPr>
              <a:t>ω </a:t>
            </a:r>
            <a:r>
              <a:rPr lang="ru-RU" sz="2400" dirty="0">
                <a:cs typeface="Times New Roman" pitchFamily="18" charset="0"/>
              </a:rPr>
              <a:t>= </a:t>
            </a:r>
            <a:r>
              <a:rPr lang="en-US" sz="2400" dirty="0">
                <a:cs typeface="Times New Roman" pitchFamily="18" charset="0"/>
              </a:rPr>
              <a:t>m </a:t>
            </a:r>
            <a:r>
              <a:rPr lang="ru-RU" sz="2400" dirty="0">
                <a:cs typeface="Times New Roman" pitchFamily="18" charset="0"/>
              </a:rPr>
              <a:t>р.в./</a:t>
            </a:r>
            <a:r>
              <a:rPr lang="en-US" sz="2400" dirty="0">
                <a:cs typeface="Times New Roman" pitchFamily="18" charset="0"/>
              </a:rPr>
              <a:t>m </a:t>
            </a:r>
            <a:r>
              <a:rPr lang="ru-RU" sz="2400" dirty="0" err="1">
                <a:cs typeface="Times New Roman" pitchFamily="18" charset="0"/>
              </a:rPr>
              <a:t>р-ра</a:t>
            </a:r>
            <a:r>
              <a:rPr lang="ru-RU" sz="2400" dirty="0">
                <a:cs typeface="Times New Roman" pitchFamily="18" charset="0"/>
              </a:rPr>
              <a:t> * 100%</a:t>
            </a:r>
            <a:r>
              <a:rPr lang="en-US" sz="2400" dirty="0"/>
              <a:t> </a:t>
            </a:r>
          </a:p>
          <a:p>
            <a:pPr indent="450850" algn="just"/>
            <a:endParaRPr lang="en-US" sz="2400" dirty="0"/>
          </a:p>
          <a:p>
            <a:pPr indent="450850" algn="just"/>
            <a:r>
              <a:rPr lang="en-US" sz="2400" dirty="0"/>
              <a:t>m </a:t>
            </a:r>
            <a:r>
              <a:rPr lang="ru-RU" sz="2400" dirty="0"/>
              <a:t>р.в. = </a:t>
            </a:r>
            <a:r>
              <a:rPr lang="ru-RU" sz="2400" dirty="0" err="1"/>
              <a:t>ω </a:t>
            </a:r>
            <a:r>
              <a:rPr lang="ru-RU" sz="2400" dirty="0"/>
              <a:t>* </a:t>
            </a:r>
            <a:r>
              <a:rPr lang="en-US" sz="2400" dirty="0"/>
              <a:t>m </a:t>
            </a:r>
            <a:r>
              <a:rPr lang="ru-RU" sz="2400" dirty="0" err="1"/>
              <a:t>р-ра</a:t>
            </a:r>
            <a:r>
              <a:rPr lang="ru-RU" sz="2400" dirty="0"/>
              <a:t> / 100%</a:t>
            </a:r>
            <a:endParaRPr lang="en-US" sz="2400" dirty="0"/>
          </a:p>
          <a:p>
            <a:pPr indent="450850" algn="just"/>
            <a:endParaRPr lang="en-US" sz="2400" dirty="0"/>
          </a:p>
          <a:p>
            <a:pPr indent="450850" algn="just"/>
            <a:r>
              <a:rPr lang="en-US" sz="2400" dirty="0"/>
              <a:t>m </a:t>
            </a:r>
            <a:r>
              <a:rPr lang="ru-RU" sz="2400" dirty="0"/>
              <a:t>р.в. = </a:t>
            </a:r>
            <a:r>
              <a:rPr lang="en-US" sz="2400" dirty="0"/>
              <a:t>20</a:t>
            </a:r>
            <a:r>
              <a:rPr lang="ru-RU" sz="2400" dirty="0"/>
              <a:t> * </a:t>
            </a:r>
            <a:r>
              <a:rPr lang="en-US" sz="2400" dirty="0"/>
              <a:t>150</a:t>
            </a:r>
            <a:r>
              <a:rPr lang="ru-RU" sz="2400" dirty="0"/>
              <a:t> / 100%</a:t>
            </a:r>
            <a:r>
              <a:rPr lang="en-US" sz="2400" dirty="0"/>
              <a:t> = 30 </a:t>
            </a:r>
            <a:r>
              <a:rPr lang="ru-RU" sz="2400" dirty="0"/>
              <a:t>г</a:t>
            </a:r>
          </a:p>
          <a:p>
            <a:pPr indent="450850" algn="just"/>
            <a:endParaRPr lang="ru-RU" sz="2400" dirty="0"/>
          </a:p>
          <a:p>
            <a:pPr indent="450850" algn="just"/>
            <a:r>
              <a:rPr lang="en-US" sz="2400" dirty="0"/>
              <a:t>m </a:t>
            </a:r>
            <a:r>
              <a:rPr lang="ru-RU" sz="2400" dirty="0" err="1"/>
              <a:t>р-ля</a:t>
            </a:r>
            <a:r>
              <a:rPr lang="ru-RU" sz="2400" dirty="0"/>
              <a:t> = </a:t>
            </a:r>
            <a:r>
              <a:rPr lang="en-US" sz="2400" dirty="0"/>
              <a:t>m </a:t>
            </a:r>
            <a:r>
              <a:rPr lang="ru-RU" sz="2400" dirty="0" err="1"/>
              <a:t>р-ра</a:t>
            </a:r>
            <a:r>
              <a:rPr lang="ru-RU" sz="2400" dirty="0"/>
              <a:t> - </a:t>
            </a:r>
            <a:r>
              <a:rPr lang="en-US" sz="2400" dirty="0"/>
              <a:t>m </a:t>
            </a:r>
            <a:r>
              <a:rPr lang="ru-RU" sz="2400" dirty="0"/>
              <a:t>р.в </a:t>
            </a:r>
          </a:p>
          <a:p>
            <a:pPr indent="450850" algn="just"/>
            <a:endParaRPr lang="ru-RU" sz="2400" dirty="0"/>
          </a:p>
          <a:p>
            <a:pPr indent="450850" algn="just"/>
            <a:r>
              <a:rPr lang="en-US" sz="2400" dirty="0"/>
              <a:t>m </a:t>
            </a:r>
            <a:r>
              <a:rPr lang="ru-RU" sz="2400" dirty="0" err="1"/>
              <a:t>р-ля</a:t>
            </a:r>
            <a:r>
              <a:rPr lang="ru-RU" sz="2400" dirty="0"/>
              <a:t> = 150 – 30 = 120 г</a:t>
            </a:r>
          </a:p>
          <a:p>
            <a:pPr indent="450850" algn="just"/>
            <a:endParaRPr lang="ru-RU" sz="2400" dirty="0"/>
          </a:p>
          <a:p>
            <a:pPr indent="450850" algn="just"/>
            <a:r>
              <a:rPr lang="ru-RU" sz="2400" dirty="0"/>
              <a:t>Ответ: </a:t>
            </a:r>
            <a:r>
              <a:rPr lang="en-US" sz="2400" dirty="0"/>
              <a:t>m </a:t>
            </a:r>
            <a:r>
              <a:rPr lang="ru-RU" sz="2400" dirty="0"/>
              <a:t>р.в.=30г, </a:t>
            </a:r>
            <a:r>
              <a:rPr lang="en-US" sz="2400" dirty="0"/>
              <a:t>m </a:t>
            </a:r>
            <a:r>
              <a:rPr lang="ru-RU" sz="2400" dirty="0" err="1" smtClean="0"/>
              <a:t>р-ля</a:t>
            </a:r>
            <a:r>
              <a:rPr lang="ru-RU" sz="2400" dirty="0" smtClean="0"/>
              <a:t> </a:t>
            </a:r>
            <a:r>
              <a:rPr lang="ru-RU" sz="2400" dirty="0"/>
              <a:t>=120г.</a:t>
            </a:r>
          </a:p>
          <a:p>
            <a:pPr indent="450850" algn="just"/>
            <a:endParaRPr lang="ru-RU" sz="2400" dirty="0"/>
          </a:p>
          <a:p>
            <a:pPr indent="450850" algn="just"/>
            <a:endParaRPr lang="ru-RU" sz="2400" dirty="0"/>
          </a:p>
          <a:p>
            <a:pPr indent="450850" algn="just"/>
            <a:endParaRPr lang="ru-RU" sz="2400" dirty="0">
              <a:latin typeface="Century Schoolbook" pitchFamily="18" charset="0"/>
            </a:endParaRPr>
          </a:p>
          <a:p>
            <a:pPr indent="450850" algn="just"/>
            <a:endParaRPr lang="ru-RU" sz="2400" dirty="0"/>
          </a:p>
          <a:p>
            <a:pPr indent="450850" algn="just"/>
            <a:endParaRPr lang="en-US" sz="2400" dirty="0">
              <a:latin typeface="Century Schoolbook" pitchFamily="18" charset="0"/>
            </a:endParaRPr>
          </a:p>
          <a:p>
            <a:pPr indent="450850" algn="just"/>
            <a:endParaRPr lang="en-US" sz="2400" dirty="0">
              <a:latin typeface="Century Schoolbook" pitchFamily="18" charset="0"/>
            </a:endParaRPr>
          </a:p>
          <a:p>
            <a:pPr indent="450850" algn="just"/>
            <a:endParaRPr lang="ru-RU" sz="2400" dirty="0">
              <a:latin typeface="Century Schoolbook" pitchFamily="18" charset="0"/>
            </a:endParaRPr>
          </a:p>
          <a:p>
            <a:pPr indent="45085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xfrm>
            <a:off x="785785" y="428604"/>
            <a:ext cx="7715305" cy="121444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Для засолки огурцов нужно приготовить 150 г 20%-ного раствора соли.  Сколько граммов соли и воды необходимо взять?</a:t>
            </a:r>
            <a:endParaRPr lang="ru-RU" sz="2000" b="1" cap="none" dirty="0" smtClean="0"/>
          </a:p>
        </p:txBody>
      </p:sp>
      <p:pic>
        <p:nvPicPr>
          <p:cNvPr id="1843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276475"/>
            <a:ext cx="6591300" cy="3638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928688"/>
            <a:ext cx="8429625" cy="1143000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dirty="0" smtClean="0"/>
              <a:t>Рассчитайте массы растворённого вещества и растворителя, которые необходимо взять для приготовления 200 г 25%-ного раствора сахара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38" y="2714625"/>
            <a:ext cx="7715250" cy="4924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Дано: 			Решение:	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m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р-ра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=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200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cs typeface="+mn-cs"/>
              </a:rPr>
              <a:t>ω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cs typeface="+mn-cs"/>
              </a:rPr>
              <a:t>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= 25 %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m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р.в.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m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cs typeface="+mn-cs"/>
              </a:rPr>
              <a:t>р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- ля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-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393950" y="4964113"/>
            <a:ext cx="3071813" cy="15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63" y="4429125"/>
            <a:ext cx="3500437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57188" y="404813"/>
            <a:ext cx="7929562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1. Внимательно прочитай условие задачи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8" y="2143125"/>
            <a:ext cx="7929562" cy="785813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2. Запишите кратко условие и определите, 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что необходимо найти: «Дано»  и   «Найти»</a:t>
            </a:r>
          </a:p>
        </p:txBody>
      </p:sp>
      <p:sp>
        <p:nvSpPr>
          <p:cNvPr id="19463" name="TextBox 13"/>
          <p:cNvSpPr txBox="1">
            <a:spLocks noChangeArrowheads="1"/>
          </p:cNvSpPr>
          <p:nvPr/>
        </p:nvSpPr>
        <p:spPr bwMode="auto">
          <a:xfrm>
            <a:off x="5286375" y="4714875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19464" name="TextBox 16"/>
          <p:cNvSpPr txBox="1">
            <a:spLocks noChangeArrowheads="1"/>
          </p:cNvSpPr>
          <p:nvPr/>
        </p:nvSpPr>
        <p:spPr bwMode="auto">
          <a:xfrm>
            <a:off x="8643938" y="5143500"/>
            <a:ext cx="71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quarter" idx="2"/>
          </p:nvPr>
        </p:nvSpPr>
        <p:spPr>
          <a:xfrm>
            <a:off x="0" y="1714500"/>
            <a:ext cx="4086225" cy="3886200"/>
          </a:xfrm>
        </p:spPr>
        <p:txBody>
          <a:bodyPr/>
          <a:lstStyle/>
          <a:p>
            <a:pPr indent="450850" algn="just">
              <a:buFont typeface="Wingdings" pitchFamily="2" charset="2"/>
              <a:buNone/>
            </a:pPr>
            <a:r>
              <a:rPr lang="ru-RU" sz="2000" smtClean="0">
                <a:latin typeface="Arial" charset="0"/>
                <a:cs typeface="Times New Roman" pitchFamily="18" charset="0"/>
              </a:rPr>
              <a:t>ω = 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m </a:t>
            </a:r>
            <a:r>
              <a:rPr lang="ru-RU" sz="2000" smtClean="0">
                <a:latin typeface="Arial" charset="0"/>
                <a:cs typeface="Times New Roman" pitchFamily="18" charset="0"/>
              </a:rPr>
              <a:t>р.в./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m </a:t>
            </a:r>
            <a:r>
              <a:rPr lang="ru-RU" sz="2000" smtClean="0">
                <a:latin typeface="Arial" charset="0"/>
                <a:cs typeface="Times New Roman" pitchFamily="18" charset="0"/>
              </a:rPr>
              <a:t>р-ра * 100%</a:t>
            </a:r>
            <a:r>
              <a:rPr lang="en-US" sz="2000" smtClean="0">
                <a:latin typeface="Arial" charset="0"/>
              </a:rPr>
              <a:t> </a:t>
            </a:r>
          </a:p>
          <a:p>
            <a:pPr indent="450850" algn="just"/>
            <a:endParaRPr lang="en-US" sz="2000" smtClean="0">
              <a:latin typeface="Arial" charset="0"/>
            </a:endParaRPr>
          </a:p>
          <a:p>
            <a:pPr indent="450850" algn="just"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р.в. = ω * </a:t>
            </a: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р-ра/100%</a:t>
            </a:r>
            <a:endParaRPr lang="en-US" sz="2000" smtClean="0">
              <a:latin typeface="Arial" charset="0"/>
            </a:endParaRPr>
          </a:p>
          <a:p>
            <a:pPr indent="450850" algn="just"/>
            <a:endParaRPr lang="en-US" sz="2000" smtClean="0">
              <a:latin typeface="Arial" charset="0"/>
            </a:endParaRPr>
          </a:p>
          <a:p>
            <a:pPr indent="450850" algn="just"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р.в.=</a:t>
            </a:r>
            <a:r>
              <a:rPr lang="en-US" sz="2000" smtClean="0">
                <a:latin typeface="Arial" charset="0"/>
              </a:rPr>
              <a:t>2</a:t>
            </a:r>
            <a:r>
              <a:rPr lang="ru-RU" sz="2000" smtClean="0">
                <a:latin typeface="Arial" charset="0"/>
              </a:rPr>
              <a:t>5*20</a:t>
            </a:r>
            <a:r>
              <a:rPr lang="en-US" sz="2000" smtClean="0">
                <a:latin typeface="Arial" charset="0"/>
              </a:rPr>
              <a:t>0</a:t>
            </a:r>
            <a:r>
              <a:rPr lang="ru-RU" sz="2000" smtClean="0">
                <a:latin typeface="Arial" charset="0"/>
              </a:rPr>
              <a:t>/100%</a:t>
            </a:r>
            <a:r>
              <a:rPr lang="en-US" sz="2000" smtClean="0">
                <a:latin typeface="Arial" charset="0"/>
              </a:rPr>
              <a:t> = </a:t>
            </a:r>
            <a:r>
              <a:rPr lang="ru-RU" sz="2000" smtClean="0">
                <a:latin typeface="Arial" charset="0"/>
              </a:rPr>
              <a:t>5</a:t>
            </a:r>
            <a:r>
              <a:rPr lang="en-US" sz="2000" smtClean="0">
                <a:latin typeface="Arial" charset="0"/>
              </a:rPr>
              <a:t>0 </a:t>
            </a:r>
            <a:r>
              <a:rPr lang="ru-RU" sz="2000" smtClean="0">
                <a:latin typeface="Arial" charset="0"/>
              </a:rPr>
              <a:t>г</a:t>
            </a:r>
          </a:p>
          <a:p>
            <a:pPr indent="450850" algn="just"/>
            <a:endParaRPr lang="ru-RU" sz="2000" smtClean="0">
              <a:latin typeface="Arial" charset="0"/>
            </a:endParaRPr>
          </a:p>
          <a:p>
            <a:pPr indent="450850" algn="just"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р-ля = </a:t>
            </a: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р-ра - </a:t>
            </a: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р.в. </a:t>
            </a:r>
          </a:p>
          <a:p>
            <a:pPr indent="450850" algn="just">
              <a:buFont typeface="Wingdings" pitchFamily="2" charset="2"/>
              <a:buNone/>
            </a:pPr>
            <a:endParaRPr lang="ru-RU" sz="2000" smtClean="0">
              <a:latin typeface="Arial" charset="0"/>
            </a:endParaRPr>
          </a:p>
          <a:p>
            <a:pPr indent="450850" algn="just"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m </a:t>
            </a:r>
            <a:r>
              <a:rPr lang="ru-RU" sz="2000" smtClean="0">
                <a:latin typeface="Arial" charset="0"/>
              </a:rPr>
              <a:t>р-ля = 200 – 50 = 150 г</a:t>
            </a:r>
          </a:p>
          <a:p>
            <a:pPr indent="450850" algn="just"/>
            <a:endParaRPr lang="ru-RU" sz="2000" smtClean="0">
              <a:latin typeface="Arial" charset="0"/>
            </a:endParaRPr>
          </a:p>
          <a:p>
            <a:pPr indent="450850"/>
            <a:endParaRPr lang="ru-RU" sz="1600" b="1" smtClean="0"/>
          </a:p>
        </p:txBody>
      </p:sp>
      <p:sp>
        <p:nvSpPr>
          <p:cNvPr id="20482" name="Содержимое 3"/>
          <p:cNvSpPr>
            <a:spLocks noGrp="1"/>
          </p:cNvSpPr>
          <p:nvPr>
            <p:ph sz="quarter" idx="4"/>
          </p:nvPr>
        </p:nvSpPr>
        <p:spPr>
          <a:xfrm>
            <a:off x="4500563" y="1714500"/>
            <a:ext cx="3714750" cy="3886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0483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428625"/>
            <a:ext cx="3657600" cy="85725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Алгебраический  способ</a:t>
            </a:r>
          </a:p>
        </p:txBody>
      </p:sp>
      <p:sp>
        <p:nvSpPr>
          <p:cNvPr id="20484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428625"/>
            <a:ext cx="3657600" cy="85725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Графический способ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2999582" y="3713956"/>
            <a:ext cx="3144838" cy="3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6250" y="5000625"/>
            <a:ext cx="350043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7858125" y="5072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0488" name="TextBox 12"/>
          <p:cNvSpPr txBox="1">
            <a:spLocks noChangeArrowheads="1"/>
          </p:cNvSpPr>
          <p:nvPr/>
        </p:nvSpPr>
        <p:spPr bwMode="auto">
          <a:xfrm>
            <a:off x="4214813" y="18573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0489" name="TextBox 13"/>
          <p:cNvSpPr txBox="1">
            <a:spLocks noChangeArrowheads="1"/>
          </p:cNvSpPr>
          <p:nvPr/>
        </p:nvSpPr>
        <p:spPr bwMode="auto">
          <a:xfrm>
            <a:off x="3857625" y="235743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100%</a:t>
            </a:r>
          </a:p>
        </p:txBody>
      </p: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4000500" y="4143375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25%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7000875" y="51435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200 Г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6143625" y="3786188"/>
            <a:ext cx="24304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572000" y="2571750"/>
            <a:ext cx="2786063" cy="2428875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26"/>
          <p:cNvSpPr txBox="1">
            <a:spLocks noChangeArrowheads="1"/>
          </p:cNvSpPr>
          <p:nvPr/>
        </p:nvSpPr>
        <p:spPr bwMode="auto">
          <a:xfrm>
            <a:off x="5072063" y="507206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50 Г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5001419" y="4642644"/>
            <a:ext cx="571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31"/>
          <p:cNvSpPr txBox="1">
            <a:spLocks noChangeArrowheads="1"/>
          </p:cNvSpPr>
          <p:nvPr/>
        </p:nvSpPr>
        <p:spPr bwMode="auto">
          <a:xfrm>
            <a:off x="1643063" y="5857875"/>
            <a:ext cx="585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000"/>
              <a:t>Ответ: </a:t>
            </a:r>
            <a:r>
              <a:rPr lang="en-US" sz="2000"/>
              <a:t>m </a:t>
            </a:r>
            <a:r>
              <a:rPr lang="ru-RU" sz="2000"/>
              <a:t>р.в.=50</a:t>
            </a:r>
            <a:r>
              <a:rPr lang="en-US" sz="2000"/>
              <a:t> </a:t>
            </a:r>
            <a:r>
              <a:rPr lang="ru-RU" sz="2000"/>
              <a:t>г, </a:t>
            </a:r>
            <a:r>
              <a:rPr lang="en-US" sz="2000"/>
              <a:t>m </a:t>
            </a:r>
            <a:r>
              <a:rPr lang="ru-RU" sz="2000"/>
              <a:t>р-ля =150</a:t>
            </a:r>
            <a:r>
              <a:rPr lang="en-US" sz="2000"/>
              <a:t> </a:t>
            </a:r>
            <a:r>
              <a:rPr lang="ru-RU" sz="2000"/>
              <a:t>г.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>
            <a:off x="4572000" y="4357688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643438" y="2571750"/>
            <a:ext cx="2714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85750" y="285750"/>
            <a:ext cx="7929563" cy="1000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Универсальный способ решения задач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1857375"/>
            <a:ext cx="8429625" cy="411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>
                <a:latin typeface="Century Schoolbook" pitchFamily="18" charset="0"/>
              </a:rPr>
              <a:t>- Пробуйте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>
                <a:latin typeface="Century Schoolbook" pitchFamily="18" charset="0"/>
              </a:rPr>
              <a:t> Остановитесь (задайте вопрос, в чем трудность)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>
                <a:latin typeface="Century Schoolbook" pitchFamily="18" charset="0"/>
              </a:rPr>
              <a:t>Представьте  варианты возможных решений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>
                <a:latin typeface="Century Schoolbook" pitchFamily="18" charset="0"/>
              </a:rPr>
              <a:t>Соотнесите варианты с условиями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>
                <a:latin typeface="Century Schoolbook" pitchFamily="18" charset="0"/>
              </a:rPr>
              <a:t>Не получается. Измените действия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>
                <a:latin typeface="Century Schoolbook" pitchFamily="18" charset="0"/>
              </a:rPr>
              <a:t>Найди решение</a:t>
            </a:r>
          </a:p>
          <a:p>
            <a:pPr>
              <a:lnSpc>
                <a:spcPct val="150000"/>
              </a:lnSpc>
            </a:pPr>
            <a:r>
              <a:rPr lang="ru-RU" sz="2400">
                <a:latin typeface="Century Schoolbook" pitchFamily="18" charset="0"/>
              </a:rPr>
              <a:t> </a:t>
            </a:r>
            <a:r>
              <a:rPr lang="ru-RU" sz="3200" b="1">
                <a:solidFill>
                  <a:srgbClr val="E75C01"/>
                </a:solidFill>
                <a:latin typeface="Century Schoolbook" pitchFamily="18" charset="0"/>
              </a:rPr>
              <a:t>Порадуйся за самого себя!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50" y="4500563"/>
            <a:ext cx="8358188" cy="928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500" y="428625"/>
            <a:ext cx="7929563" cy="12858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+mj-lt"/>
              </a:rPr>
              <a:t>Поделитесь своими впечатлениями. Для этого допишите предложения, отражающие прошедшее событие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1563" y="1857375"/>
            <a:ext cx="7286625" cy="410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cs typeface="+mn-cs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Сегодня я узнал…….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Я удивился……..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Теперь я умею…….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Я хотел бы……….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Мне не понравилось……….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+mn-lt"/>
                <a:cs typeface="+mn-cs"/>
              </a:rPr>
              <a:t> </a:t>
            </a:r>
          </a:p>
          <a:p>
            <a:pPr>
              <a:lnSpc>
                <a:spcPct val="150000"/>
              </a:lnSpc>
              <a:defRPr/>
            </a:pPr>
            <a:endParaRPr lang="ru-RU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1362</TotalTime>
  <Words>373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РЕШЕНИЕ РАСЧЕТНЫХ ЗАДАЧ ПО ХИМИИ разными способами</vt:lpstr>
      <vt:lpstr>Слайд 2</vt:lpstr>
      <vt:lpstr>Слайд 3</vt:lpstr>
      <vt:lpstr>Для засолки огурцов нужно приготовить 150 г 20%-ного раствора соли.  Сколько граммов соли и воды необходимо взять? </vt:lpstr>
      <vt:lpstr>Для засолки огурцов нужно приготовить 150 г 20%-ного раствора соли.  Сколько граммов соли и воды необходимо взять?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РАСЧЕТНЫХ ЗАДАЧ ПО ХИМИИ</dc:title>
  <dc:creator>teacher</dc:creator>
  <cp:lastModifiedBy>User</cp:lastModifiedBy>
  <cp:revision>138</cp:revision>
  <dcterms:created xsi:type="dcterms:W3CDTF">2010-11-08T08:10:46Z</dcterms:created>
  <dcterms:modified xsi:type="dcterms:W3CDTF">2012-12-06T13:20:13Z</dcterms:modified>
</cp:coreProperties>
</file>