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57" r:id="rId2"/>
    <p:sldId id="258" r:id="rId3"/>
    <p:sldId id="263" r:id="rId4"/>
    <p:sldId id="262" r:id="rId5"/>
    <p:sldId id="265" r:id="rId6"/>
    <p:sldId id="267" r:id="rId7"/>
    <p:sldId id="268" r:id="rId8"/>
    <p:sldId id="272" r:id="rId9"/>
    <p:sldId id="283" r:id="rId10"/>
    <p:sldId id="284" r:id="rId11"/>
    <p:sldId id="279" r:id="rId12"/>
    <p:sldId id="273" r:id="rId13"/>
    <p:sldId id="274" r:id="rId14"/>
    <p:sldId id="281" r:id="rId15"/>
    <p:sldId id="277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1" autoAdjust="0"/>
    <p:restoredTop sz="94660"/>
  </p:normalViewPr>
  <p:slideViewPr>
    <p:cSldViewPr>
      <p:cViewPr>
        <p:scale>
          <a:sx n="60" d="100"/>
          <a:sy n="60" d="100"/>
        </p:scale>
        <p:origin x="-1758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087936"/>
        <c:axId val="24106880"/>
      </c:barChart>
      <c:catAx>
        <c:axId val="24087936"/>
        <c:scaling>
          <c:orientation val="minMax"/>
        </c:scaling>
        <c:delete val="0"/>
        <c:axPos val="b"/>
        <c:majorTickMark val="out"/>
        <c:minorTickMark val="none"/>
        <c:tickLblPos val="nextTo"/>
        <c:crossAx val="24106880"/>
        <c:crosses val="autoZero"/>
        <c:auto val="1"/>
        <c:lblAlgn val="ctr"/>
        <c:lblOffset val="100"/>
        <c:noMultiLvlLbl val="0"/>
      </c:catAx>
      <c:valAx>
        <c:axId val="24106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08793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71C80D-8C81-4519-A6CB-02714ADB84FB}" type="datetimeFigureOut">
              <a:rPr lang="ru-RU" smtClean="0"/>
              <a:pPr>
                <a:defRPr/>
              </a:pPr>
              <a:t>16.06.2014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CAB49-E000-4EFA-AAE2-4A78717F803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1002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71C80D-8C81-4519-A6CB-02714ADB84FB}" type="datetimeFigureOut">
              <a:rPr lang="ru-RU" smtClean="0"/>
              <a:pPr>
                <a:defRPr/>
              </a:pPr>
              <a:t>16.06.2014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CAB49-E000-4EFA-AAE2-4A78717F803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1795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71C80D-8C81-4519-A6CB-02714ADB84FB}" type="datetimeFigureOut">
              <a:rPr lang="ru-RU" smtClean="0"/>
              <a:pPr>
                <a:defRPr/>
              </a:pPr>
              <a:t>16.06.2014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CAB49-E000-4EFA-AAE2-4A78717F803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2939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71C80D-8C81-4519-A6CB-02714ADB84FB}" type="datetimeFigureOut">
              <a:rPr lang="ru-RU" smtClean="0"/>
              <a:pPr>
                <a:defRPr/>
              </a:pPr>
              <a:t>16.06.2014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CAB49-E000-4EFA-AAE2-4A78717F803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5934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71C80D-8C81-4519-A6CB-02714ADB84FB}" type="datetimeFigureOut">
              <a:rPr lang="ru-RU" smtClean="0"/>
              <a:pPr>
                <a:defRPr/>
              </a:pPr>
              <a:t>16.06.2014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CAB49-E000-4EFA-AAE2-4A78717F803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1739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71C80D-8C81-4519-A6CB-02714ADB84FB}" type="datetimeFigureOut">
              <a:rPr lang="ru-RU" smtClean="0"/>
              <a:pPr>
                <a:defRPr/>
              </a:pPr>
              <a:t>16.06.2014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CAB49-E000-4EFA-AAE2-4A78717F803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8807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71C80D-8C81-4519-A6CB-02714ADB84FB}" type="datetimeFigureOut">
              <a:rPr lang="ru-RU" smtClean="0"/>
              <a:pPr>
                <a:defRPr/>
              </a:pPr>
              <a:t>16.06.2014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CAB49-E000-4EFA-AAE2-4A78717F803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2963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71C80D-8C81-4519-A6CB-02714ADB84FB}" type="datetimeFigureOut">
              <a:rPr lang="ru-RU" smtClean="0"/>
              <a:pPr>
                <a:defRPr/>
              </a:pPr>
              <a:t>16.06.2014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CAB49-E000-4EFA-AAE2-4A78717F803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7927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71C80D-8C81-4519-A6CB-02714ADB84FB}" type="datetimeFigureOut">
              <a:rPr lang="ru-RU" smtClean="0"/>
              <a:pPr>
                <a:defRPr/>
              </a:pPr>
              <a:t>16.06.2014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CAB49-E000-4EFA-AAE2-4A78717F803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4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71C80D-8C81-4519-A6CB-02714ADB84FB}" type="datetimeFigureOut">
              <a:rPr lang="ru-RU" smtClean="0"/>
              <a:pPr>
                <a:defRPr/>
              </a:pPr>
              <a:t>16.06.2014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CAB49-E000-4EFA-AAE2-4A78717F803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4341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71C80D-8C81-4519-A6CB-02714ADB84FB}" type="datetimeFigureOut">
              <a:rPr lang="ru-RU" smtClean="0"/>
              <a:pPr>
                <a:defRPr/>
              </a:pPr>
              <a:t>16.06.2014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5CAB49-E000-4EFA-AAE2-4A78717F803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6485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D71C80D-8C81-4519-A6CB-02714ADB84FB}" type="datetimeFigureOut">
              <a:rPr lang="ru-RU" smtClean="0"/>
              <a:pPr>
                <a:defRPr/>
              </a:pPr>
              <a:t>16.06.2014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95CAB49-E000-4EFA-AAE2-4A78717F803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1370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08912" cy="1728192"/>
          </a:xfrm>
        </p:spPr>
        <p:txBody>
          <a:bodyPr>
            <a:normAutofit fontScale="90000"/>
          </a:bodyPr>
          <a:lstStyle/>
          <a:p>
            <a:r>
              <a:rPr lang="ru-RU" alt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 сравнение лекарственных веществ, выпускаемых в форме аэрозолей</a:t>
            </a:r>
          </a:p>
        </p:txBody>
      </p:sp>
      <p:sp>
        <p:nvSpPr>
          <p:cNvPr id="3075" name="Місце для вмісту 2"/>
          <p:cNvSpPr>
            <a:spLocks noGrp="1"/>
          </p:cNvSpPr>
          <p:nvPr>
            <p:ph idx="1"/>
          </p:nvPr>
        </p:nvSpPr>
        <p:spPr>
          <a:xfrm>
            <a:off x="4427984" y="3501008"/>
            <a:ext cx="4464496" cy="180019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alt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Автор: </a:t>
            </a:r>
            <a:r>
              <a:rPr lang="ru-RU" alt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Тарабухина</a:t>
            </a:r>
            <a:r>
              <a:rPr lang="ru-RU" alt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Алёна</a:t>
            </a:r>
          </a:p>
          <a:p>
            <a:pPr marL="0" indent="0">
              <a:buNone/>
            </a:pPr>
            <a:r>
              <a:rPr lang="ru-RU" alt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</a:t>
            </a:r>
            <a:r>
              <a:rPr lang="ru-RU" altLang="ru-RU" sz="3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Гончарова Е.Л.</a:t>
            </a:r>
            <a:endParaRPr lang="ru-RU" alt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r">
              <a:buNone/>
            </a:pP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19872" y="5589240"/>
            <a:ext cx="2448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Боготол  </a:t>
            </a:r>
          </a:p>
          <a:p>
            <a:pPr marL="0" indent="0" algn="ctr"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2013 – 2014 </a:t>
            </a:r>
            <a:r>
              <a:rPr lang="ru-RU" alt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788529"/>
            <a:ext cx="76635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Times New Roman"/>
                <a:ea typeface="Calibri"/>
              </a:rPr>
              <a:t>Популярность лекарственных средств, применяемых в форме аэрозолей</a:t>
            </a:r>
            <a:endParaRPr lang="ru-RU" sz="2800" dirty="0" smtClean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671534296"/>
              </p:ext>
            </p:extLst>
          </p:nvPr>
        </p:nvGraphicFramePr>
        <p:xfrm>
          <a:off x="323528" y="2132856"/>
          <a:ext cx="864096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264" y="2007193"/>
            <a:ext cx="8136179" cy="401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710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лекарственных веществ,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выпускаемых в </a:t>
            </a: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форме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аэрозолей</a:t>
            </a: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535472"/>
              </p:ext>
            </p:extLst>
          </p:nvPr>
        </p:nvGraphicFramePr>
        <p:xfrm>
          <a:off x="323528" y="1124744"/>
          <a:ext cx="8651305" cy="511603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66295"/>
                <a:gridCol w="1589564"/>
                <a:gridCol w="1428706"/>
                <a:gridCol w="1428706"/>
                <a:gridCol w="1469017"/>
                <a:gridCol w="1469017"/>
              </a:tblGrid>
              <a:tr h="10274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Лекарственное средство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Ингалипт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Каметон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Гексорал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Биопарокс 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Стопангин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</a:tr>
              <a:tr h="684942">
                <a:tc row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Активные / лекарственные вещества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сульфаниламид 0,75 г</a:t>
                      </a:r>
                      <a:endParaRPr lang="ru-RU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хлорбутанолгидрат 0,2 г</a:t>
                      </a:r>
                      <a:endParaRPr lang="ru-RU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гексэтидин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 мг</a:t>
                      </a:r>
                      <a:endParaRPr lang="ru-RU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Фузафунгина  50 мг</a:t>
                      </a:r>
                      <a:endParaRPr lang="ru-RU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гексэтидин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57,7 мг</a:t>
                      </a:r>
                      <a:endParaRPr lang="ru-RU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</a:tr>
              <a:tr h="6639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стрептоцид </a:t>
                      </a:r>
                      <a:r>
                        <a:rPr lang="ru-RU" sz="1800" dirty="0" smtClean="0">
                          <a:effectLst/>
                        </a:rPr>
                        <a:t>0,75 </a:t>
                      </a:r>
                      <a:r>
                        <a:rPr lang="ru-RU" sz="1800" dirty="0">
                          <a:effectLst/>
                        </a:rPr>
                        <a:t>г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камфора 0,2 г</a:t>
                      </a:r>
                      <a:endParaRPr lang="ru-RU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метилсалицилат 6,7 мг</a:t>
                      </a:r>
                      <a:endParaRPr lang="ru-RU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</a:tr>
              <a:tr h="6849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глицерол</a:t>
                      </a:r>
                      <a:endParaRPr lang="ru-RU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ментол 0,2 г</a:t>
                      </a:r>
                      <a:endParaRPr lang="ru-RU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ментол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0,070 г</a:t>
                      </a:r>
                      <a:endParaRPr lang="ru-RU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ментол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6,7 мг</a:t>
                      </a:r>
                      <a:endParaRPr lang="ru-RU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</a:tr>
              <a:tr h="10274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масло эвкалипта 0,015 г</a:t>
                      </a:r>
                      <a:endParaRPr lang="ru-RU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масло эвкалипта 0,2 г</a:t>
                      </a:r>
                      <a:endParaRPr lang="ru-RU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масло эвкалипта 0,0011г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анисовое эфирное масло 14 мг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93" marR="64093" marT="0" marB="0"/>
                </a:tc>
              </a:tr>
              <a:tr h="10274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масло перечной мяты 0,015 г</a:t>
                      </a:r>
                      <a:endParaRPr lang="ru-RU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масло вазелиновое 0,6 г</a:t>
                      </a:r>
                      <a:endParaRPr lang="ru-RU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+</a:t>
                      </a:r>
                      <a:endParaRPr lang="ru-RU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масло перечной мяты 23,1 мг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93" marR="6409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61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147248" cy="692696"/>
          </a:xfrm>
        </p:spPr>
        <p:txBody>
          <a:bodyPr>
            <a:noAutofit/>
          </a:bodyPr>
          <a:lstStyle/>
          <a:p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Вспомогательные вещества</a:t>
            </a:r>
            <a:endParaRPr lang="ru-RU" alt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5647872"/>
              </p:ext>
            </p:extLst>
          </p:nvPr>
        </p:nvGraphicFramePr>
        <p:xfrm>
          <a:off x="395536" y="1556792"/>
          <a:ext cx="8424938" cy="478900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84176"/>
                <a:gridCol w="1245824"/>
                <a:gridCol w="1356324"/>
                <a:gridCol w="1474753"/>
                <a:gridCol w="1247499"/>
                <a:gridCol w="1516362"/>
              </a:tblGrid>
              <a:tr h="4555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этиловый спирт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1,8 мл</a:t>
                      </a:r>
                      <a:endParaRPr lang="ru-RU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4,333 г</a:t>
                      </a:r>
                      <a:endParaRPr lang="ru-RU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+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6,7 мг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93" marR="64093" marT="0" marB="0"/>
                </a:tc>
              </a:tr>
              <a:tr h="2090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глицерин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2,1 г</a:t>
                      </a:r>
                      <a:endParaRPr lang="ru-RU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</a:tr>
              <a:tr h="2090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сахара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1,5 г</a:t>
                      </a:r>
                      <a:endParaRPr lang="ru-RU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0,040 г</a:t>
                      </a:r>
                      <a:endParaRPr lang="ru-RU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</a:tr>
              <a:tr h="4180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этилформиат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</a:tr>
              <a:tr h="4180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effectLst/>
                        </a:rPr>
                        <a:t>Пропиленгли</a:t>
                      </a:r>
                      <a:r>
                        <a:rPr lang="ru-RU" sz="1600" dirty="0" smtClean="0">
                          <a:effectLst/>
                        </a:rPr>
                        <a:t>-коль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</a:tr>
              <a:tr h="2090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тимол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0,015 г</a:t>
                      </a:r>
                      <a:endParaRPr lang="ru-RU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</a:tr>
              <a:tr h="6270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ароматические добавки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</a:tr>
              <a:tr h="6270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натрия кальция эдетат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0,100 г</a:t>
                      </a:r>
                      <a:endParaRPr lang="ru-RU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</a:tr>
              <a:tr h="4180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полисорбат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80-1,400 г</a:t>
                      </a:r>
                      <a:endParaRPr lang="ru-RU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</a:tr>
              <a:tr h="8360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азота газообразного 1 или II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0,3-0,42 г.</a:t>
                      </a:r>
                      <a:endParaRPr lang="ru-RU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+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+</a:t>
                      </a:r>
                      <a:endParaRPr lang="ru-RU" sz="16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+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117987"/>
              </p:ext>
            </p:extLst>
          </p:nvPr>
        </p:nvGraphicFramePr>
        <p:xfrm>
          <a:off x="395536" y="836713"/>
          <a:ext cx="8435280" cy="63093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84175"/>
                <a:gridCol w="1200373"/>
                <a:gridCol w="1393031"/>
                <a:gridCol w="1439045"/>
                <a:gridCol w="1296144"/>
                <a:gridCol w="1522512"/>
              </a:tblGrid>
              <a:tr h="5760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Лекарствен-</a:t>
                      </a:r>
                      <a:r>
                        <a:rPr lang="ru-RU" sz="1800" dirty="0" err="1" smtClean="0">
                          <a:effectLst/>
                        </a:rPr>
                        <a:t>ное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средство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Ингалипт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Каметон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Гексорал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Биопарокс 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</a:rPr>
                        <a:t>Стопангин</a:t>
                      </a:r>
                      <a:endParaRPr lang="ru-RU" sz="18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4093" marR="6409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48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6768752" cy="504056"/>
          </a:xfrm>
        </p:spPr>
        <p:txBody>
          <a:bodyPr>
            <a:noAutofit/>
          </a:bodyPr>
          <a:lstStyle/>
          <a:p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Противопоказание</a:t>
            </a:r>
            <a:endParaRPr lang="ru-RU" alt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8037744"/>
              </p:ext>
            </p:extLst>
          </p:nvPr>
        </p:nvGraphicFramePr>
        <p:xfrm>
          <a:off x="251520" y="692696"/>
          <a:ext cx="8712968" cy="60021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6184"/>
                <a:gridCol w="7056784"/>
              </a:tblGrid>
              <a:tr h="492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Лекарственное   средство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3" marR="650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Противопоказание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3" marR="65053" marT="0" marB="0"/>
                </a:tc>
              </a:tr>
              <a:tr h="7557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Ингалипт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3" marR="650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Повышенная чувствительность </a:t>
                      </a:r>
                      <a:r>
                        <a:rPr lang="ru-RU" sz="1800" dirty="0">
                          <a:effectLst/>
                        </a:rPr>
                        <a:t>к сульфаниламидам и эфирным маслам, </a:t>
                      </a:r>
                      <a:r>
                        <a:rPr lang="ru-RU" sz="1800" dirty="0" smtClean="0">
                          <a:effectLst/>
                        </a:rPr>
                        <a:t>не </a:t>
                      </a:r>
                      <a:r>
                        <a:rPr lang="ru-RU" sz="1800" dirty="0">
                          <a:effectLst/>
                        </a:rPr>
                        <a:t>назначаются детям до 3 лет, из-за опасности развития ларингоспазма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3" marR="65053" marT="0" marB="0"/>
                </a:tc>
              </a:tr>
              <a:tr h="355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Каметон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3" marR="650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Повышенная чувствительность к компонентам препарата. Не назначают детям до 5 лет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3" marR="65053" marT="0" marB="0"/>
                </a:tc>
              </a:tr>
              <a:tr h="323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Гексорал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3" marR="650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Повышенная чувствительность к </a:t>
                      </a:r>
                      <a:r>
                        <a:rPr lang="ru-RU" sz="1800" dirty="0" err="1">
                          <a:effectLst/>
                        </a:rPr>
                        <a:t>гексетидину</a:t>
                      </a:r>
                      <a:r>
                        <a:rPr lang="ru-RU" sz="1800" dirty="0">
                          <a:effectLst/>
                        </a:rPr>
                        <a:t>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3" marR="65053" marT="0" marB="0"/>
                </a:tc>
              </a:tr>
              <a:tr h="17689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Биопарокс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3" marR="650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Повышенная индивидуальная чувствительность к компонентам препарата</a:t>
                      </a:r>
                      <a:r>
                        <a:rPr lang="ru-RU" sz="1800" dirty="0" smtClean="0">
                          <a:effectLst/>
                        </a:rPr>
                        <a:t>. Препарат </a:t>
                      </a:r>
                      <a:r>
                        <a:rPr lang="ru-RU" sz="1800" dirty="0">
                          <a:effectLst/>
                        </a:rPr>
                        <a:t>не назначают детям в возрасте младше 2,5 лет в связи с повышенным риском развития ларингоспазма.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С </a:t>
                      </a:r>
                      <a:r>
                        <a:rPr lang="ru-RU" sz="1800" dirty="0">
                          <a:effectLst/>
                        </a:rPr>
                        <a:t>осторожностью назначать пациентам, </a:t>
                      </a:r>
                      <a:r>
                        <a:rPr lang="ru-RU" sz="1800" dirty="0" smtClean="0">
                          <a:effectLst/>
                        </a:rPr>
                        <a:t>склонным </a:t>
                      </a:r>
                      <a:r>
                        <a:rPr lang="ru-RU" sz="1800" dirty="0">
                          <a:effectLst/>
                        </a:rPr>
                        <a:t>к аллергическим реакциям</a:t>
                      </a:r>
                      <a:r>
                        <a:rPr lang="ru-RU" sz="1800" dirty="0" smtClean="0">
                          <a:effectLst/>
                        </a:rPr>
                        <a:t>. Нельзя </a:t>
                      </a:r>
                      <a:r>
                        <a:rPr lang="ru-RU" sz="1800" dirty="0">
                          <a:effectLst/>
                        </a:rPr>
                        <a:t>допускать попадания препарата в глаза, если это произошло, необходимо срочно промыть глаза большим количеством проточной воды и обратится к врачу.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3" marR="65053" marT="0" marB="0"/>
                </a:tc>
              </a:tr>
              <a:tr h="1245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Стопангин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3" marR="6505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Детский </a:t>
                      </a:r>
                      <a:r>
                        <a:rPr lang="ru-RU" sz="1800" dirty="0">
                          <a:effectLst/>
                        </a:rPr>
                        <a:t>возраст до 8 лет (для препарата в форме спрея</a:t>
                      </a:r>
                      <a:r>
                        <a:rPr lang="ru-RU" sz="1800" dirty="0" smtClean="0">
                          <a:effectLst/>
                        </a:rPr>
                        <a:t>);  Срок </a:t>
                      </a:r>
                      <a:r>
                        <a:rPr lang="ru-RU" sz="1800" dirty="0">
                          <a:effectLst/>
                        </a:rPr>
                        <a:t>беременности до 14 недель</a:t>
                      </a:r>
                      <a:r>
                        <a:rPr lang="ru-RU" sz="1800" dirty="0" smtClean="0">
                          <a:effectLst/>
                        </a:rPr>
                        <a:t>; Сухой </a:t>
                      </a:r>
                      <a:r>
                        <a:rPr lang="ru-RU" sz="1800" dirty="0">
                          <a:effectLst/>
                        </a:rPr>
                        <a:t>фарингит атрофического типа;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Повышенная индивидуальная чувствительность к компонентам препарата.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053" marR="6505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115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3033" y="764704"/>
            <a:ext cx="864096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000" algn="just"/>
            <a:r>
              <a:rPr lang="ru-RU" sz="2000" dirty="0"/>
              <a:t>В настоящее время для лечения и профилактики заболеваний человека используют различные лекарственные формы. Достаточно часто в медицинской практике применяют аэрозоли. Основное преимущество применения аэрозолей — высокая концентрация </a:t>
            </a:r>
            <a:r>
              <a:rPr lang="ru-RU" sz="2000" dirty="0" smtClean="0"/>
              <a:t>вещества </a:t>
            </a:r>
            <a:r>
              <a:rPr lang="ru-RU" sz="2000" dirty="0"/>
              <a:t>на месте патологического процесса. Каждый ингредиент аэрозольных препаратов не только обладает своим выраженным лечебным эффектом, но и усиливает терапевтическое действие других лекарственных веществ, входящих в его состав. </a:t>
            </a:r>
          </a:p>
          <a:p>
            <a:pPr indent="450000" algn="just"/>
            <a:r>
              <a:rPr lang="ru-RU" sz="2000" dirty="0"/>
              <a:t>Рассмотрели состав наиболее популярных лекарственных препаратов. Выявили, что в состав препаратов входят действующие лекарственные вещества: тимол, мяты перечной </a:t>
            </a:r>
            <a:r>
              <a:rPr lang="ru-RU" sz="2000" dirty="0" smtClean="0"/>
              <a:t>масло</a:t>
            </a:r>
            <a:r>
              <a:rPr lang="ru-RU" sz="2000" dirty="0"/>
              <a:t>, эвкалиптовое масло. Сульфаниламид (стрептоцид) – основное действующее вещество </a:t>
            </a:r>
            <a:r>
              <a:rPr lang="ru-RU" sz="2000" dirty="0" err="1"/>
              <a:t>Ингалипта</a:t>
            </a:r>
            <a:r>
              <a:rPr lang="ru-RU" sz="2000" dirty="0"/>
              <a:t>, оказывает антибактериальное действие. Действующее вещество препаратов </a:t>
            </a:r>
            <a:r>
              <a:rPr lang="ru-RU" sz="2000" dirty="0" err="1" smtClean="0"/>
              <a:t>Гексорал</a:t>
            </a:r>
            <a:r>
              <a:rPr lang="ru-RU" sz="2000" dirty="0" smtClean="0"/>
              <a:t> </a:t>
            </a:r>
            <a:r>
              <a:rPr lang="ru-RU" sz="2000" dirty="0"/>
              <a:t>и </a:t>
            </a:r>
            <a:r>
              <a:rPr lang="ru-RU" sz="2000" dirty="0" err="1"/>
              <a:t>Спотангин</a:t>
            </a:r>
            <a:r>
              <a:rPr lang="ru-RU" sz="2000" dirty="0"/>
              <a:t> </a:t>
            </a:r>
            <a:r>
              <a:rPr lang="ru-RU" sz="2000" dirty="0" err="1"/>
              <a:t>гексетидин</a:t>
            </a:r>
            <a:r>
              <a:rPr lang="ru-RU" sz="2000" dirty="0"/>
              <a:t>, обладает противомикробным и антисептическим действием. В состав </a:t>
            </a:r>
            <a:r>
              <a:rPr lang="ru-RU" sz="2000" dirty="0" err="1"/>
              <a:t>Каметона</a:t>
            </a:r>
            <a:r>
              <a:rPr lang="ru-RU" sz="2000" dirty="0"/>
              <a:t> входят ментол, </a:t>
            </a:r>
            <a:r>
              <a:rPr lang="ru-RU" sz="2000" dirty="0" err="1"/>
              <a:t>камфора</a:t>
            </a:r>
            <a:r>
              <a:rPr lang="ru-RU" sz="2000" dirty="0"/>
              <a:t>, </a:t>
            </a:r>
            <a:r>
              <a:rPr lang="ru-RU" sz="2000" dirty="0" err="1"/>
              <a:t>хлоробутанол</a:t>
            </a:r>
            <a:r>
              <a:rPr lang="ru-RU" sz="2000" dirty="0"/>
              <a:t>. Активным </a:t>
            </a:r>
            <a:r>
              <a:rPr lang="ru-RU" sz="2000" dirty="0" err="1"/>
              <a:t>действующием</a:t>
            </a:r>
            <a:r>
              <a:rPr lang="ru-RU" sz="2000" dirty="0"/>
              <a:t> </a:t>
            </a:r>
            <a:r>
              <a:rPr lang="ru-RU" sz="2000" dirty="0" smtClean="0"/>
              <a:t>веществом </a:t>
            </a:r>
            <a:r>
              <a:rPr lang="ru-RU" sz="2000" dirty="0"/>
              <a:t>Биопарокс является </a:t>
            </a:r>
            <a:r>
              <a:rPr lang="ru-RU" sz="2000" dirty="0" err="1"/>
              <a:t>фюзафюнжин</a:t>
            </a:r>
            <a:r>
              <a:rPr lang="ru-RU" sz="2000" dirty="0"/>
              <a:t>. Вспомогательные вещества – спирт этиловый, вода очищенная, сахар и др. Необходимо помнить, что аэрозоли имеют ряд противопоказаний и бесконтрольное применение недопустимо.</a:t>
            </a:r>
          </a:p>
        </p:txBody>
      </p:sp>
    </p:spTree>
    <p:extLst>
      <p:ext uri="{BB962C8B-B14F-4D97-AF65-F5344CB8AC3E}">
        <p14:creationId xmlns:p14="http://schemas.microsoft.com/office/powerpoint/2010/main" val="100248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altLang="ru-RU" sz="4000" dirty="0" smtClean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22726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ru-RU" alt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и формулировка проблемы</a:t>
            </a:r>
            <a:r>
              <a:rPr lang="ru-RU" altLang="ru-RU" dirty="0" smtClean="0"/>
              <a:t>: </a:t>
            </a:r>
          </a:p>
        </p:txBody>
      </p:sp>
      <p:sp>
        <p:nvSpPr>
          <p:cNvPr id="3075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988841"/>
            <a:ext cx="8229600" cy="33123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alt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Лекарственные препараты для местного применения в форме аэрозоля необходимо применять строго по назначению врача</a:t>
            </a:r>
          </a:p>
        </p:txBody>
      </p:sp>
    </p:spTree>
    <p:extLst>
      <p:ext uri="{BB962C8B-B14F-4D97-AF65-F5344CB8AC3E}">
        <p14:creationId xmlns:p14="http://schemas.microsoft.com/office/powerpoint/2010/main" val="242911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 методики решения основных задач:</a:t>
            </a:r>
          </a:p>
        </p:txBody>
      </p:sp>
      <p:sp>
        <p:nvSpPr>
          <p:cNvPr id="3075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Анализ, сравнение, анкетирование</a:t>
            </a:r>
            <a:r>
              <a:rPr lang="ru-RU" alt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5362" name="Picture 2" descr="C:\Users\-1\Desktop\Новая папка (5)\лекарства\47494a524c9a0_8502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399" y="2454988"/>
            <a:ext cx="1915295" cy="1915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3" name="Picture 3" descr="C:\Users\-1\Desktop\Новая папка (5)\лекарства\399a6bf9643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66087"/>
            <a:ext cx="1944216" cy="1915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C:\Users\-1\Desktop\Новая папка (5)\лекарства\kamfora_sinteticheskaya_instrukciya_po_1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700808"/>
            <a:ext cx="2304256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5" name="Picture 5" descr="C:\Users\-1\Desktop\Новая папка (5)\лекарства\stopangin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045829"/>
            <a:ext cx="1776270" cy="1273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6" name="Picture 6" descr="C:\Users\-1\Desktop\Новая папка (5)\лекарства\e4cf00dae297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69" y="5063331"/>
            <a:ext cx="1882099" cy="1255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7" name="Picture 7" descr="C:\Users\-1\Desktop\Новая папка (5)\лекарства\ingalipt-20ml-sprej_266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653136"/>
            <a:ext cx="2974702" cy="1859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910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Місце для вмісту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96855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alt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Аэрозоль (от греч. А</a:t>
            </a:r>
            <a:r>
              <a:rPr lang="en-US" altLang="ru-RU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ru-RU" alt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воздух и лат. </a:t>
            </a:r>
            <a:r>
              <a:rPr lang="ru-RU" altLang="ru-RU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</a:t>
            </a:r>
            <a:r>
              <a:rPr lang="ru-RU" alt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3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utio</a:t>
            </a:r>
            <a:r>
              <a:rPr lang="ru-RU" alt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 раствор) - газ или жидкость с взвешенными в них мельчайшими частицами. </a:t>
            </a:r>
          </a:p>
          <a:p>
            <a:pPr marL="0" indent="0" algn="ctr">
              <a:buNone/>
            </a:pPr>
            <a:endParaRPr lang="ru-RU" altLang="ru-RU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alt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 аэрозолей определяются природой вещества, из которого состоят частицы, природой газовой среды, а также концентрацией аэрозолей по массе и счётной концентрации, размером, формой и зарядом частиц. </a:t>
            </a:r>
          </a:p>
          <a:p>
            <a:pPr marL="0" indent="0">
              <a:buNone/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77797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применения аэрозолей</a:t>
            </a:r>
          </a:p>
        </p:txBody>
      </p:sp>
      <p:sp>
        <p:nvSpPr>
          <p:cNvPr id="3075" name="Місце для вмісту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древних времен аэрозоли использовались в медицине в виде ингаляций для профилактики и лечения заболеваний дыхательных путей. Сначала они имели вид обычных паров и дыма, которые образуются при сжигании разных лекарственных растительных материалов. Потом стали применяться ингаляции естественных летучих веществ. В середине XIX столетия для получения аэрозолей начали использовать диспергирующие агенты: сжатый воздух, водный пар, а со временем центрифугирование и ультразвук.</a:t>
            </a:r>
          </a:p>
        </p:txBody>
      </p:sp>
    </p:spTree>
    <p:extLst>
      <p:ext uri="{BB962C8B-B14F-4D97-AF65-F5344CB8AC3E}">
        <p14:creationId xmlns:p14="http://schemas.microsoft.com/office/powerpoint/2010/main" val="7887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Требование </a:t>
            </a:r>
            <a:r>
              <a:rPr lang="ru-RU" altLang="ru-RU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пропеллента</a:t>
            </a:r>
            <a:r>
              <a:rPr lang="ru-RU" alt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075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быть негорючим и невзрывоопасным;</a:t>
            </a:r>
          </a:p>
          <a:p>
            <a:pPr marL="0" indent="0"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быть биологически безвредным;</a:t>
            </a:r>
          </a:p>
          <a:p>
            <a:pPr marL="0" indent="0"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 оказывать раздражающего действия на кожу и слизистые оболочки;</a:t>
            </a:r>
          </a:p>
          <a:p>
            <a:pPr marL="0" indent="0"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обладать химической совместимостью с лекарственными веществами;</a:t>
            </a:r>
          </a:p>
          <a:p>
            <a:pPr marL="0" indent="0"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быть химически стойким и не подвергаться гидролизу;</a:t>
            </a:r>
          </a:p>
          <a:p>
            <a:pPr marL="0" indent="0"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быть химически индифферентным к упаковке - аэрозольному баллону;</a:t>
            </a:r>
          </a:p>
          <a:p>
            <a:pPr marL="0" indent="0">
              <a:buNone/>
            </a:pP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 иметь запаха, вкуса и цвета.</a:t>
            </a:r>
          </a:p>
          <a:p>
            <a:pPr marL="0" indent="0">
              <a:buNone/>
            </a:pPr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99239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 и недостатки аэрозольной лекарственной формы</a:t>
            </a: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6888575"/>
              </p:ext>
            </p:extLst>
          </p:nvPr>
        </p:nvGraphicFramePr>
        <p:xfrm>
          <a:off x="323528" y="1484784"/>
          <a:ext cx="8424936" cy="46624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83929"/>
                <a:gridCol w="3941007"/>
              </a:tblGrid>
              <a:tr h="25133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Преимущества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Недостатки 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8477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Точная дозировка лекарства при использовании дозирующих устройств.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Возможность взрыва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баллона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333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Применение  удобно, эстетично, гигиенично.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Сравнительно высокая стоимость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477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Приводит к быстрому терапевтическому эффекту при сравнительно малых затратах лекарственных веществ.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Загрязнение воздуха помещения лекарственными препаратами и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пропеллентами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манипуляциях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3610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Защищает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препарат от высыхания, действия света и влаги, загрязнения лекарственного препарата извне, обеспечивает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стерильность.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390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 большом числе манипуляций сокращается количество обслуживающего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персонала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508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352928" cy="5400600"/>
          </a:xfrm>
        </p:spPr>
        <p:txBody>
          <a:bodyPr>
            <a:noAutofit/>
          </a:bodyPr>
          <a:lstStyle/>
          <a:p>
            <a:pPr algn="l"/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исследования: 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оценить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востребованность, провести анализ и сравнение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лекарственных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веществ, выпускаемых в форме аэрозолей.</a:t>
            </a:r>
            <a:b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методом социологического опроса выявить частоту использования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лекарственных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в аэрозольной форме и наиболее популярные торговые марки;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осуществить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литературных данных по данной теме; 3) провести сравнительный анализ медицинских аэрозолей на основе этикеток;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на основе сравнительного анализа сделать вывод об их применении.</a:t>
            </a:r>
            <a:b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28800"/>
            <a:ext cx="7879564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71600" y="788531"/>
            <a:ext cx="7663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Использование </a:t>
            </a:r>
            <a:r>
              <a:rPr lang="ru-RU" sz="3200" dirty="0" smtClean="0"/>
              <a:t> аэрозолей </a:t>
            </a:r>
            <a:r>
              <a:rPr lang="ru-RU" sz="3200" dirty="0"/>
              <a:t>респондентами</a:t>
            </a: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131088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</TotalTime>
  <Words>785</Words>
  <Application>Microsoft Office PowerPoint</Application>
  <PresentationFormat>Экран (4:3)</PresentationFormat>
  <Paragraphs>162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Анализ и сравнение лекарственных веществ, выпускаемых в форме аэрозолей</vt:lpstr>
      <vt:lpstr>Постановка и формулировка проблемы: </vt:lpstr>
      <vt:lpstr>Методы и методики решения основных задач:</vt:lpstr>
      <vt:lpstr>Презентация PowerPoint</vt:lpstr>
      <vt:lpstr>История применения аэрозолей</vt:lpstr>
      <vt:lpstr>Требование пропеллента </vt:lpstr>
      <vt:lpstr>Преимущества  и недостатки аэрозольной лекарственной формы</vt:lpstr>
      <vt:lpstr>Цель исследования:  оценить востребованность, провести анализ и сравнение лекарственных веществ, выпускаемых в форме аэрозолей.  Основные задачи:  1) методом социологического опроса выявить частоту использования лекарственных средств в аэрозольной форме и наиболее популярные торговые марки;  2) осуществить анализ литературных данных по данной теме; 3) провести сравнительный анализ медицинских аэрозолей на основе этикеток;  4) на основе сравнительного анализа сделать вывод об их применении. </vt:lpstr>
      <vt:lpstr>Презентация PowerPoint</vt:lpstr>
      <vt:lpstr>Презентация PowerPoint</vt:lpstr>
      <vt:lpstr>Сравнительный анализ лекарственных веществ, выпускаемых в форме аэрозолей </vt:lpstr>
      <vt:lpstr> Вспомогательные вещества</vt:lpstr>
      <vt:lpstr>Противопоказание</vt:lpstr>
      <vt:lpstr>Заключение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и сравнение лекарственных веществ, выпускаемых в форме аэрозолей.</dc:title>
  <dc:creator>-1</dc:creator>
  <cp:lastModifiedBy>1</cp:lastModifiedBy>
  <cp:revision>25</cp:revision>
  <dcterms:created xsi:type="dcterms:W3CDTF">2014-01-22T12:03:08Z</dcterms:created>
  <dcterms:modified xsi:type="dcterms:W3CDTF">2014-06-16T05:03:58Z</dcterms:modified>
</cp:coreProperties>
</file>