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20&amp;text=%D0%BD%D0%B0%D0%BD%D0%BE%D1%87%D0%B0%D1%81%D1%82%D0%B8%D1%86%D1%8B&amp;fp=20&amp;pos=616&amp;uinfo=ww-1423-wh-815-fw-1198-fh-598-pd-1&amp;rpt=simage&amp;img_url=http://www.rsc.org/images/Nanoparticleimage-67_tcm18-146959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B%D0%B0%D1%81%D1%82%D0%B5%D1%80_(%D1%85%D0%B8%D0%BC%D0%B8%D1%8F)" TargetMode="External"/><Relationship Id="rId2" Type="http://schemas.openxmlformats.org/officeDocument/2006/relationships/hyperlink" Target="http://ru.wikipedia.org/wiki/%D0%A3%D0%BB%D1%8C%D1%82%D1%80%D0%B0%D0%B4%D0%B8%D1%81%D0%BF%D0%B5%D1%80%D1%81%D0%BD%D1%8B%D0%B5_%D1%87%D0%B0%D1%81%D1%82%D0%B8%D1%86%D1%8B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hyperlink" Target="http://ru.wikipedia.org/w/index.php?title=%D0%A1%D1%83%D0%B1%D0%BC%D0%B8%D0%BA%D1%80%D0%BE%D0%BD%D0%BD%D1%8B%D0%B5_%D1%87%D0%B0%D1%81%D1%82%D0%B8%D1%86%D1%8B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D%D0%B0%D0%BD%D0%BE%D1%87%D0%B0%D1%81%D1%82%D0%B8%D1%86%D1%8B%20%D0%BC%D0%B5%D0%B4%D0%B8&amp;fp=0&amp;pos=2&amp;uinfo=ww-1423-wh-815-fw-1198-fh-598-pd-1&amp;rpt=simage&amp;img_url=http://www.o8ode.ru/file/0001/3834.jpg" TargetMode="External"/><Relationship Id="rId7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images.yandex.ru/yandsearch?p=21&amp;text=%D0%BD%D0%B0%D0%BD%D0%BE%D1%87%D0%B0%D1%81%D1%82%D0%B8%D1%86%D1%8B&amp;fp=21&amp;pos=648&amp;uinfo=ww-1423-wh-815-fw-1198-fh-598-pd-1&amp;rpt=simage&amp;img_url=http://www.nanometer.ru/2007/02/22/nanotechnology/PROP_IMG_preview/small.JPG" TargetMode="Externa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Artemia_salina" TargetMode="External"/><Relationship Id="rId3" Type="http://schemas.openxmlformats.org/officeDocument/2006/relationships/hyperlink" Target="http://ru.wikipedia.org/wiki/Branchiopoda" TargetMode="External"/><Relationship Id="rId7" Type="http://schemas.openxmlformats.org/officeDocument/2006/relationships/hyperlink" Target="http://ru.wikipedia.org/wiki/%D0%93%D1%80%D1%83%D0%B4%D1%8C_%D0%B1%D0%B5%D1%81%D0%BF%D0%BE%D0%B7%D0%B2%D0%BE%D0%BD%D0%BE%D1%87%D0%BD%D1%8B%D1%85" TargetMode="External"/><Relationship Id="rId2" Type="http://schemas.openxmlformats.org/officeDocument/2006/relationships/hyperlink" Target="http://ru.wikipedia.org/wiki/Crustace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8%D1%82%D0%BE%D0%BF%D0%BB%D0%B0%D0%BD%D0%BA%D1%82%D0%BE%D0%BD" TargetMode="External"/><Relationship Id="rId5" Type="http://schemas.openxmlformats.org/officeDocument/2006/relationships/hyperlink" Target="http://ru.wikipedia.org/wiki/%D0%A1%D0%BE%D0%BB%D1%91%D0%BD%D0%BE%D0%B5_%D0%BE%D0%B7%D0%B5%D1%80%D0%BE" TargetMode="External"/><Relationship Id="rId4" Type="http://schemas.openxmlformats.org/officeDocument/2006/relationships/hyperlink" Target="http://ru.wikipedia.org/wiki/%D0%9F%D0%BB%D0%B0%D0%BD%D0%BA%D1%82%D0%BE%D0%BD" TargetMode="External"/><Relationship Id="rId9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yandex.ru/yandsearch?source=wiz&amp;fp=2&amp;uinfo=ww-1423-wh-815-fw-1198-fh-598-pd-1&amp;p=2&amp;text=%D0%B0%D1%80%D1%82%D0%B5%D0%BC%D0%B8%D0%B8&amp;noreask=1&amp;pos=64&amp;rpt=simage&amp;lr=62&amp;img_url=http://aquafisher.org.ua/wp-content/uploads/3Artemia_salina17.jpg" TargetMode="External"/><Relationship Id="rId7" Type="http://schemas.openxmlformats.org/officeDocument/2006/relationships/hyperlink" Target="http://images.yandex.ru/yandsearch?source=wiz&amp;fp=0&amp;text=%D0%B0%D1%80%D1%82%D0%B5%D0%BC%D0%B8%D0%B8&amp;noreask=1&amp;pos=3&amp;lr=62&amp;rpt=simage&amp;uinfo=ww-1423-wh-815-fw-1198-fh-598-pd-1&amp;img_url=http://fish.gov.ru/SiteCollectionImages/%D1%80%D0%B0%D1%87%D0%BA%D0%B8%20%D0%B0%D1%80%D1%82%D0%B5%D0%BC%D0%B8%D0%B8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images.yandex.ru/yandsearch?source=wiz&amp;fp=2&amp;uinfo=ww-1423-wh-815-fw-1198-fh-598-pd-1&amp;p=2&amp;text=%D0%B0%D1%80%D1%82%D0%B5%D0%BC%D0%B8%D0%B8&amp;noreask=1&amp;pos=81&amp;rpt=simage&amp;lr=62&amp;img_url=http://aqua-shrimp.ru/sites/default/files/images2_92.jpg" TargetMode="External"/><Relationship Id="rId4" Type="http://schemas.openxmlformats.org/officeDocument/2006/relationships/image" Target="../media/image8.jpeg"/><Relationship Id="rId9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sz="6000" i="1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Токсичность наночастиц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2214554"/>
            <a:ext cx="4124324" cy="2000264"/>
          </a:xfrm>
        </p:spPr>
        <p:txBody>
          <a:bodyPr>
            <a:normAutofit fontScale="47500" lnSpcReduction="20000"/>
          </a:bodyPr>
          <a:lstStyle/>
          <a:p>
            <a:pPr algn="just">
              <a:spcBef>
                <a:spcPct val="50000"/>
              </a:spcBef>
            </a:pPr>
            <a:endParaRPr lang="ru-RU" sz="3400" b="1" u="sng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sz="4200" b="1" u="sng" dirty="0" smtClean="0">
                <a:solidFill>
                  <a:srgbClr val="0033CC"/>
                </a:solidFill>
                <a:latin typeface="Times New Roman" pitchFamily="18" charset="0"/>
              </a:rPr>
              <a:t>Авторы</a:t>
            </a:r>
            <a:r>
              <a:rPr lang="ru-RU" sz="4200" b="1" dirty="0" smtClean="0">
                <a:solidFill>
                  <a:srgbClr val="0033CC"/>
                </a:solidFill>
                <a:latin typeface="Times New Roman" pitchFamily="18" charset="0"/>
              </a:rPr>
              <a:t>: </a:t>
            </a:r>
          </a:p>
          <a:p>
            <a:pPr algn="just">
              <a:spcBef>
                <a:spcPct val="50000"/>
              </a:spcBef>
            </a:pPr>
            <a:r>
              <a:rPr lang="ru-RU" sz="4200" b="1" dirty="0" smtClean="0">
                <a:solidFill>
                  <a:srgbClr val="0033CC"/>
                </a:solidFill>
                <a:latin typeface="Times New Roman" pitchFamily="18" charset="0"/>
              </a:rPr>
              <a:t>Гончарова Анна </a:t>
            </a:r>
          </a:p>
          <a:p>
            <a:pPr algn="just">
              <a:spcBef>
                <a:spcPct val="50000"/>
              </a:spcBef>
            </a:pPr>
            <a:r>
              <a:rPr lang="ru-RU" sz="4200" b="1" dirty="0" smtClean="0">
                <a:solidFill>
                  <a:srgbClr val="0033CC"/>
                </a:solidFill>
                <a:latin typeface="Times New Roman" pitchFamily="18" charset="0"/>
              </a:rPr>
              <a:t>МБОУ СОШ №6</a:t>
            </a:r>
          </a:p>
          <a:p>
            <a:pPr algn="just">
              <a:spcBef>
                <a:spcPct val="50000"/>
              </a:spcBef>
            </a:pPr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4214818"/>
            <a:ext cx="421481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 dirty="0" smtClean="0">
                <a:solidFill>
                  <a:srgbClr val="0033CC"/>
                </a:solidFill>
                <a:latin typeface="Times New Roman" pitchFamily="18" charset="0"/>
              </a:rPr>
              <a:t>Руководитель: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endParaRPr lang="ru-RU" sz="20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</a:rPr>
              <a:t>Гончарова 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</a:rPr>
              <a:t>Е.Л.</a:t>
            </a:r>
            <a:endParaRPr lang="ru-RU" sz="20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pic>
        <p:nvPicPr>
          <p:cNvPr id="17410" name="Picture 2" descr="http://www.mobipower.ru/editor/uploads/images/2009-03-14-02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285992"/>
            <a:ext cx="3786214" cy="30003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11760" y="573325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г.Боготол</a:t>
            </a:r>
            <a:r>
              <a:rPr lang="ru-RU" dirty="0" smtClean="0"/>
              <a:t>, 2014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Вывод: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Токсичность наночастиц не является простым преобразованием уже известной токсикологии к </a:t>
            </a:r>
            <a:r>
              <a:rPr lang="ru-RU" dirty="0" err="1" smtClean="0"/>
              <a:t>наномасштабам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настоящее время данные по воздействию наночастиц на здоровье человека и экосистемы ограничены. </a:t>
            </a:r>
          </a:p>
          <a:p>
            <a:r>
              <a:rPr lang="ru-RU" dirty="0" smtClean="0"/>
              <a:t>Необходима консолидация усилий мирового сообщества в изучении опасности </a:t>
            </a:r>
            <a:r>
              <a:rPr lang="ru-RU" dirty="0" err="1" smtClean="0"/>
              <a:t>нановеществ</a:t>
            </a:r>
            <a:r>
              <a:rPr lang="ru-RU" dirty="0" smtClean="0"/>
              <a:t> и </a:t>
            </a:r>
            <a:r>
              <a:rPr lang="ru-RU" dirty="0" err="1" smtClean="0"/>
              <a:t>нанотехнологий</a:t>
            </a:r>
            <a:r>
              <a:rPr lang="ru-RU" dirty="0" smtClean="0"/>
              <a:t> с целью их безопасного регулирования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72462" y="6215082"/>
            <a:ext cx="71438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b="1" i="1" dirty="0" smtClean="0"/>
              <a:t>Спасибо за внимание! </a:t>
            </a:r>
          </a:p>
          <a:p>
            <a:pPr algn="ctr"/>
            <a:r>
              <a:rPr lang="ru-RU" sz="6000" b="1" i="1" dirty="0" smtClean="0"/>
              <a:t>Ваши </a:t>
            </a:r>
            <a:r>
              <a:rPr lang="ru-RU" sz="6000" b="1" i="1" dirty="0" err="1" smtClean="0"/>
              <a:t>впросы</a:t>
            </a:r>
            <a:r>
              <a:rPr lang="ru-RU" sz="6000" b="1" i="1" dirty="0" smtClean="0"/>
              <a:t>!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929586" y="6143644"/>
            <a:ext cx="92869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Стремительно развивающиеся исследования свойств </a:t>
            </a:r>
            <a:r>
              <a:rPr lang="ru-RU" dirty="0" err="1" smtClean="0"/>
              <a:t>наноматериалов</a:t>
            </a:r>
            <a:r>
              <a:rPr lang="ru-RU" dirty="0" smtClean="0"/>
              <a:t> и наночастиц, постоянно расширяющиеся области их применения ставят задачу поиска и апробации методов оценки их влияния на живые организмы, как на уровне всего организма, так и на отдельные клетки и клеточные структуры. 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15272" y="5857892"/>
            <a:ext cx="92869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Проблема: </a:t>
            </a:r>
            <a:r>
              <a:rPr lang="ru-RU" dirty="0" err="1" smtClean="0"/>
              <a:t>Наночастицы</a:t>
            </a:r>
            <a:r>
              <a:rPr lang="ru-RU" dirty="0" smtClean="0"/>
              <a:t> могут оказывать неоднозначное влияние на организм артемии.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929586" y="6000768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786478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Цель исследования</a:t>
            </a:r>
            <a:r>
              <a:rPr lang="ru-RU" dirty="0" smtClean="0"/>
              <a:t>: Определить токсичность наночастиц  (на примере </a:t>
            </a:r>
            <a:r>
              <a:rPr lang="ru-RU" dirty="0" err="1" smtClean="0"/>
              <a:t>Ag</a:t>
            </a:r>
            <a:r>
              <a:rPr lang="ru-RU" dirty="0" smtClean="0"/>
              <a:t>, </a:t>
            </a:r>
            <a:r>
              <a:rPr lang="ru-RU" dirty="0" err="1" smtClean="0"/>
              <a:t>Au</a:t>
            </a:r>
            <a:r>
              <a:rPr lang="ru-RU" dirty="0" smtClean="0"/>
              <a:t>, </a:t>
            </a:r>
            <a:r>
              <a:rPr lang="ru-RU" dirty="0" err="1" smtClean="0"/>
              <a:t>Fe</a:t>
            </a:r>
            <a:r>
              <a:rPr lang="ru-RU" dirty="0" smtClean="0"/>
              <a:t>, </a:t>
            </a:r>
            <a:r>
              <a:rPr lang="ru-RU" dirty="0" err="1" smtClean="0"/>
              <a:t>Cu</a:t>
            </a:r>
            <a:r>
              <a:rPr lang="ru-RU" dirty="0" smtClean="0"/>
              <a:t>) по отношению к артемии.</a:t>
            </a:r>
          </a:p>
          <a:p>
            <a:r>
              <a:rPr lang="ru-RU" b="1" i="1" dirty="0" smtClean="0"/>
              <a:t>Задачи:</a:t>
            </a:r>
            <a:r>
              <a:rPr lang="ru-RU" dirty="0" smtClean="0"/>
              <a:t> Цель исследования: Определить токсичность наночастиц  (на примере </a:t>
            </a:r>
            <a:r>
              <a:rPr lang="ru-RU" dirty="0" err="1" smtClean="0"/>
              <a:t>Ag</a:t>
            </a:r>
            <a:r>
              <a:rPr lang="ru-RU" dirty="0" smtClean="0"/>
              <a:t>, </a:t>
            </a:r>
            <a:r>
              <a:rPr lang="ru-RU" dirty="0" err="1" smtClean="0"/>
              <a:t>Au</a:t>
            </a:r>
            <a:r>
              <a:rPr lang="ru-RU" dirty="0" smtClean="0"/>
              <a:t>, </a:t>
            </a:r>
            <a:r>
              <a:rPr lang="ru-RU" dirty="0" err="1" smtClean="0"/>
              <a:t>Fe</a:t>
            </a:r>
            <a:r>
              <a:rPr lang="ru-RU" dirty="0" smtClean="0"/>
              <a:t>, </a:t>
            </a:r>
            <a:r>
              <a:rPr lang="ru-RU" dirty="0" err="1" smtClean="0"/>
              <a:t>Cu</a:t>
            </a:r>
            <a:r>
              <a:rPr lang="ru-RU" dirty="0" smtClean="0"/>
              <a:t>) по отношению к артемии.</a:t>
            </a:r>
          </a:p>
          <a:p>
            <a:r>
              <a:rPr lang="ru-RU" dirty="0" smtClean="0"/>
              <a:t>1)Обзор и анализ литературных  данных по теме исследования, подбор методик для проведения экспериментальной части;</a:t>
            </a:r>
          </a:p>
          <a:p>
            <a:r>
              <a:rPr lang="ru-RU" dirty="0" smtClean="0"/>
              <a:t>2)Синтез и анализ наночастиц;</a:t>
            </a:r>
          </a:p>
          <a:p>
            <a:r>
              <a:rPr lang="ru-RU" dirty="0" smtClean="0"/>
              <a:t>3)Тест наночастиц по отношению к артемии;</a:t>
            </a:r>
          </a:p>
          <a:p>
            <a:r>
              <a:rPr lang="ru-RU" dirty="0" smtClean="0"/>
              <a:t>4)Обработка полученных результатов, статистический анализ.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72462" y="6215082"/>
            <a:ext cx="71438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Токсичность –</a:t>
            </a:r>
            <a:r>
              <a:rPr lang="ru-RU" dirty="0" smtClean="0"/>
              <a:t> (от греческого </a:t>
            </a:r>
            <a:r>
              <a:rPr lang="ru-RU" dirty="0" err="1" smtClean="0"/>
              <a:t>toxicon</a:t>
            </a:r>
            <a:r>
              <a:rPr lang="ru-RU" dirty="0" smtClean="0"/>
              <a:t> - яд), это способность вещества вызывать нарушать физиологические функции организма, в результате чего возникают симптомы интоксикаций (заболевания), а при тяжелых поражениях гибель.</a:t>
            </a:r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500958" y="6000768"/>
            <a:ext cx="100013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Наночастицы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358246" cy="42862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Один из наиболее общих терминов для обозначения изолированных </a:t>
            </a:r>
            <a:r>
              <a:rPr lang="ru-RU" u="sng" dirty="0" smtClean="0">
                <a:hlinkClick r:id="rId2" tooltip="Ультрадисперсные частицы"/>
              </a:rPr>
              <a:t>ультрадисперсных</a:t>
            </a:r>
            <a:r>
              <a:rPr lang="ru-RU" dirty="0" smtClean="0"/>
              <a:t> объектов, во многом дублирующий ранее известные термины (коллоидные частицы, ультрадисперсные частицы), но отличающийся от них чётко определёнными размерными границами. Твердые частицы размером менее 1 нм обычно относят к </a:t>
            </a:r>
            <a:r>
              <a:rPr lang="ru-RU" u="sng" dirty="0" smtClean="0">
                <a:hlinkClick r:id="rId3" tooltip="Кластер (химия)"/>
              </a:rPr>
              <a:t>кластерам</a:t>
            </a:r>
            <a:r>
              <a:rPr lang="ru-RU" dirty="0" smtClean="0"/>
              <a:t>, более 100 нм — к </a:t>
            </a:r>
            <a:r>
              <a:rPr lang="ru-RU" u="sng" dirty="0" smtClean="0">
                <a:hlinkClick r:id="rId4" tooltip="Субмикронные частицы (страница отсутствует)"/>
              </a:rPr>
              <a:t>субмикронным частицам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5" action="ppaction://hlinksldjump"/>
          </p:cNvPr>
          <p:cNvSpPr/>
          <p:nvPr/>
        </p:nvSpPr>
        <p:spPr>
          <a:xfrm>
            <a:off x="7500958" y="6143644"/>
            <a:ext cx="100013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63_1[1]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786346" cy="3702645"/>
          </a:xfrm>
        </p:spPr>
      </p:pic>
      <p:pic>
        <p:nvPicPr>
          <p:cNvPr id="20482" name="Picture 2" descr="http://www.o8ode.ru/file/0001/383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0"/>
            <a:ext cx="4357686" cy="6858000"/>
          </a:xfrm>
          <a:prstGeom prst="rect">
            <a:avLst/>
          </a:prstGeom>
          <a:noFill/>
        </p:spPr>
      </p:pic>
      <p:pic>
        <p:nvPicPr>
          <p:cNvPr id="20484" name="Picture 4" descr="http://www.portalnano.ru/images/829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3714753"/>
            <a:ext cx="4786314" cy="3143248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rId7" action="ppaction://hlinksldjump"/>
          </p:cNvPr>
          <p:cNvSpPr/>
          <p:nvPr/>
        </p:nvSpPr>
        <p:spPr>
          <a:xfrm>
            <a:off x="8358214" y="6500834"/>
            <a:ext cx="785786" cy="357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ru-RU" dirty="0" smtClean="0"/>
              <a:t>Артемии (лат. </a:t>
            </a:r>
            <a:r>
              <a:rPr lang="ru-RU" dirty="0" err="1" smtClean="0"/>
              <a:t>Artemia</a:t>
            </a:r>
            <a:r>
              <a:rPr lang="ru-RU" dirty="0" smtClean="0"/>
              <a:t>) — род </a:t>
            </a:r>
            <a:r>
              <a:rPr lang="ru-RU" u="sng" dirty="0" smtClean="0">
                <a:hlinkClick r:id="rId2" tooltip="Crustacea"/>
              </a:rPr>
              <a:t>ракообразных</a:t>
            </a:r>
            <a:r>
              <a:rPr lang="ru-RU" dirty="0" smtClean="0"/>
              <a:t> из класса </a:t>
            </a:r>
            <a:r>
              <a:rPr lang="ru-RU" u="sng" dirty="0" err="1" smtClean="0">
                <a:hlinkClick r:id="rId3" tooltip="Branchiopoda"/>
              </a:rPr>
              <a:t>жаброногих</a:t>
            </a:r>
            <a:r>
              <a:rPr lang="ru-RU" dirty="0" smtClean="0"/>
              <a:t> (</a:t>
            </a:r>
            <a:r>
              <a:rPr lang="ru-RU" dirty="0" err="1" smtClean="0"/>
              <a:t>Branchiopoda</a:t>
            </a:r>
            <a:r>
              <a:rPr lang="ru-RU" dirty="0" smtClean="0"/>
              <a:t>), выделяемый в собственное семейство — </a:t>
            </a:r>
            <a:r>
              <a:rPr lang="ru-RU" dirty="0" err="1" smtClean="0"/>
              <a:t>Artemiidae</a:t>
            </a:r>
            <a:r>
              <a:rPr lang="ru-RU" dirty="0" smtClean="0"/>
              <a:t>. Все представители — </a:t>
            </a:r>
            <a:r>
              <a:rPr lang="ru-RU" u="sng" dirty="0" smtClean="0">
                <a:hlinkClick r:id="rId4" tooltip="Планктон"/>
              </a:rPr>
              <a:t>планктонные организмы</a:t>
            </a:r>
            <a:r>
              <a:rPr lang="ru-RU" dirty="0" smtClean="0"/>
              <a:t>, населяющие морские мелководья и </a:t>
            </a:r>
            <a:r>
              <a:rPr lang="ru-RU" u="sng" dirty="0" smtClean="0">
                <a:hlinkClick r:id="rId5" tooltip="Солёное озеро"/>
              </a:rPr>
              <a:t>солёные озёра</a:t>
            </a:r>
            <a:r>
              <a:rPr lang="ru-RU" dirty="0" smtClean="0"/>
              <a:t>. Питаются </a:t>
            </a:r>
            <a:r>
              <a:rPr lang="ru-RU" u="sng" dirty="0" smtClean="0">
                <a:hlinkClick r:id="rId6" tooltip="Фитопланктон"/>
              </a:rPr>
              <a:t>фитопланктоном</a:t>
            </a:r>
            <a:r>
              <a:rPr lang="ru-RU" dirty="0" smtClean="0"/>
              <a:t>, фильтруя воду с помощью </a:t>
            </a:r>
            <a:r>
              <a:rPr lang="ru-RU" u="sng" dirty="0" smtClean="0">
                <a:hlinkClick r:id="rId7" tooltip="Грудь беспозвоночных"/>
              </a:rPr>
              <a:t>грудных</a:t>
            </a:r>
            <a:r>
              <a:rPr lang="ru-RU" dirty="0" smtClean="0"/>
              <a:t> конечностей. Наиболее известный вид — </a:t>
            </a:r>
            <a:r>
              <a:rPr lang="ru-RU" u="sng" dirty="0" err="1" smtClean="0">
                <a:hlinkClick r:id="rId8" tooltip="Artemia salina"/>
              </a:rPr>
              <a:t>Artemia</a:t>
            </a:r>
            <a:r>
              <a:rPr lang="ru-RU" u="sng" dirty="0" smtClean="0">
                <a:hlinkClick r:id="rId8" tooltip="Artemia salina"/>
              </a:rPr>
              <a:t> </a:t>
            </a:r>
            <a:r>
              <a:rPr lang="ru-RU" u="sng" dirty="0" err="1" smtClean="0">
                <a:hlinkClick r:id="rId8" tooltip="Artemia salina"/>
              </a:rPr>
              <a:t>salina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трелка вправо 3">
            <a:hlinkClick r:id="rId9" action="ppaction://hlinksldjump"/>
          </p:cNvPr>
          <p:cNvSpPr/>
          <p:nvPr/>
        </p:nvSpPr>
        <p:spPr>
          <a:xfrm>
            <a:off x="8001024" y="6072206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80320[1]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3333750" cy="3333750"/>
          </a:xfrm>
        </p:spPr>
      </p:pic>
      <p:pic>
        <p:nvPicPr>
          <p:cNvPr id="18434" name="Picture 2" descr="http://www.aqualover.ru/wp-content/uploads/2012/10/Artemia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16" y="1"/>
            <a:ext cx="5857884" cy="3286124"/>
          </a:xfrm>
          <a:prstGeom prst="rect">
            <a:avLst/>
          </a:prstGeom>
          <a:noFill/>
        </p:spPr>
      </p:pic>
      <p:pic>
        <p:nvPicPr>
          <p:cNvPr id="18436" name="Picture 4" descr="http://aqua-shrimp.ru/sites/default/files/images2_92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3286124"/>
            <a:ext cx="4929222" cy="3571876"/>
          </a:xfrm>
          <a:prstGeom prst="rect">
            <a:avLst/>
          </a:prstGeom>
          <a:noFill/>
        </p:spPr>
      </p:pic>
      <p:pic>
        <p:nvPicPr>
          <p:cNvPr id="18438" name="Picture 6" descr="http://www.aquafanat.com.ua/uploads/pages/pages-PVb6pk3LO7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857752" y="3286124"/>
            <a:ext cx="4286248" cy="3571876"/>
          </a:xfrm>
          <a:prstGeom prst="rect">
            <a:avLst/>
          </a:prstGeom>
          <a:noFill/>
        </p:spPr>
      </p:pic>
      <p:sp>
        <p:nvSpPr>
          <p:cNvPr id="8" name="Стрелка вправо 7">
            <a:hlinkClick r:id="rId9" action="ppaction://hlinksldjump"/>
          </p:cNvPr>
          <p:cNvSpPr/>
          <p:nvPr/>
        </p:nvSpPr>
        <p:spPr>
          <a:xfrm>
            <a:off x="8501090" y="6357958"/>
            <a:ext cx="642910" cy="50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345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Токсичность наночастиц</vt:lpstr>
      <vt:lpstr>Актуальность.</vt:lpstr>
      <vt:lpstr>Проблема.</vt:lpstr>
      <vt:lpstr> </vt:lpstr>
      <vt:lpstr>Презентация PowerPoint</vt:lpstr>
      <vt:lpstr>Наночастицы </vt:lpstr>
      <vt:lpstr>Презентация PowerPoint</vt:lpstr>
      <vt:lpstr>Презентация PowerPoint</vt:lpstr>
      <vt:lpstr>Презентация PowerPoint</vt:lpstr>
      <vt:lpstr>Вывод: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Токсичность наночастиц</dc:title>
  <dc:creator>Дмитрий</dc:creator>
  <cp:lastModifiedBy>1</cp:lastModifiedBy>
  <cp:revision>10</cp:revision>
  <dcterms:created xsi:type="dcterms:W3CDTF">2014-01-18T06:08:57Z</dcterms:created>
  <dcterms:modified xsi:type="dcterms:W3CDTF">2014-06-16T05:08:10Z</dcterms:modified>
</cp:coreProperties>
</file>