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87" r:id="rId4"/>
    <p:sldId id="261" r:id="rId5"/>
    <p:sldId id="289" r:id="rId6"/>
    <p:sldId id="277" r:id="rId7"/>
    <p:sldId id="283" r:id="rId8"/>
    <p:sldId id="262" r:id="rId9"/>
    <p:sldId id="265" r:id="rId10"/>
    <p:sldId id="284" r:id="rId11"/>
    <p:sldId id="285" r:id="rId12"/>
    <p:sldId id="286" r:id="rId13"/>
    <p:sldId id="263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>
        <p:scale>
          <a:sx n="71" d="100"/>
          <a:sy n="71" d="100"/>
        </p:scale>
        <p:origin x="-154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C3610-52AE-46EC-B36C-B869D9A412C8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BF8F7-5ADA-4CFD-AD12-CE664FD422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5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23452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Оценка возможности загрязнения окружающей среды г. Боготола полигонами ТБО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3071810"/>
            <a:ext cx="3603820" cy="259228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Авторы: </a:t>
            </a:r>
          </a:p>
          <a:p>
            <a:pPr algn="r"/>
            <a:r>
              <a:rPr lang="ru-RU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Каледа Анастасия, Селезнева Анна, Борисова </a:t>
            </a:r>
            <a:r>
              <a:rPr lang="ru-RU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Надежда, </a:t>
            </a:r>
          </a:p>
          <a:p>
            <a:pPr algn="r"/>
            <a:r>
              <a:rPr lang="ru-RU" sz="28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Гуркова</a:t>
            </a:r>
            <a:r>
              <a:rPr lang="ru-RU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Олеся</a:t>
            </a:r>
            <a:endParaRPr lang="ru-RU" sz="2800" b="1" i="1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/>
            <a:r>
              <a:rPr lang="ru-RU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Руководитель: </a:t>
            </a:r>
          </a:p>
          <a:p>
            <a:pPr algn="r"/>
            <a:r>
              <a:rPr lang="ru-RU" sz="2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Гончарова Е.Л.</a:t>
            </a:r>
          </a:p>
          <a:p>
            <a:pPr algn="r"/>
            <a:endParaRPr lang="ru-RU" sz="2800" b="1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564357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МБОУ СОШ №6 </a:t>
            </a:r>
          </a:p>
          <a:p>
            <a:pPr algn="ctr"/>
            <a:r>
              <a:rPr lang="ru-RU" b="1" dirty="0" smtClean="0"/>
              <a:t>г.Боготол</a:t>
            </a:r>
          </a:p>
          <a:p>
            <a:pPr algn="ctr"/>
            <a:r>
              <a:rPr lang="ru-RU" b="1" dirty="0" smtClean="0"/>
              <a:t>2013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647699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Таблица  – количественные показатели ТБО </a:t>
            </a:r>
            <a:br>
              <a:rPr lang="ru-RU" sz="2400" b="1" dirty="0" smtClean="0"/>
            </a:br>
            <a:r>
              <a:rPr lang="ru-RU" sz="2400" b="1" dirty="0" smtClean="0"/>
              <a:t>жителей г. Боготола </a:t>
            </a:r>
            <a:br>
              <a:rPr lang="ru-RU" sz="2400" b="1" dirty="0" smtClean="0"/>
            </a:br>
            <a:r>
              <a:rPr lang="ru-RU" sz="2400" b="1" dirty="0" smtClean="0"/>
              <a:t>(из расчета на одну среднестатистическую семью)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132793"/>
              </p:ext>
            </p:extLst>
          </p:nvPr>
        </p:nvGraphicFramePr>
        <p:xfrm>
          <a:off x="214283" y="2060848"/>
          <a:ext cx="8715434" cy="3475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253"/>
                <a:gridCol w="1118583"/>
                <a:gridCol w="1271074"/>
                <a:gridCol w="1398452"/>
                <a:gridCol w="1271973"/>
                <a:gridCol w="1554654"/>
                <a:gridCol w="1214445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</a:rPr>
                        <a:t>Отхо-ды</a:t>
                      </a:r>
                      <a:r>
                        <a:rPr lang="ru-RU" sz="1800" b="1" dirty="0" smtClean="0">
                          <a:effectLst/>
                        </a:rPr>
                        <a:t> 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Пластик, шт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Пищевые 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отходы, кг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Стеклянные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отходы, шт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Бумажные 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отходы, кг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effectLst/>
                        </a:rPr>
                        <a:t>Металличес-кие</a:t>
                      </a:r>
                      <a:r>
                        <a:rPr lang="ru-RU" sz="1800" b="1" kern="1200" dirty="0" smtClean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изделия, шт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Средняя масса, кг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день 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1-5 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0,5 – 1,5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0,5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1-5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2,125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effectLst/>
                        </a:rPr>
                        <a:t>Неде-лю</a:t>
                      </a:r>
                      <a:r>
                        <a:rPr lang="ru-RU" sz="1800" b="1" kern="1200" dirty="0" smtClean="0">
                          <a:effectLst/>
                        </a:rPr>
                        <a:t>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6-10 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3,5- 10,5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1 – 1,5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1-5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14,875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месяц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24-40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4635" algn="l"/>
                          <a:tab pos="426085" algn="ctr"/>
                        </a:tabLst>
                      </a:pPr>
                      <a:r>
                        <a:rPr lang="ru-RU" sz="1800" b="1" kern="1200">
                          <a:effectLst/>
                        </a:rPr>
                        <a:t>15 - 45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30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63,75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год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288 - 480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180 - 540</a:t>
                      </a:r>
                      <a:endParaRPr lang="ru-RU" sz="1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360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360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360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825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effectLst/>
                        </a:rPr>
                        <a:t>775,625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372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046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Таблица – возможный состав компонентов, попадающих в окружающую среду (часть 1)</a:t>
            </a:r>
            <a:endParaRPr lang="ru-RU" sz="2400" b="1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47963"/>
              </p:ext>
            </p:extLst>
          </p:nvPr>
        </p:nvGraphicFramePr>
        <p:xfrm>
          <a:off x="214281" y="1071547"/>
          <a:ext cx="8715437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575"/>
                <a:gridCol w="1736074"/>
                <a:gridCol w="2748784"/>
                <a:gridCol w="3110004"/>
              </a:tblGrid>
              <a:tr h="550998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Продукт 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Протекающий процесс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Образующиеся компоненты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Последствия</a:t>
                      </a:r>
                      <a:r>
                        <a:rPr lang="ru-RU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72296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Отходы органического происхождения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Аэробное разложение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Анаэробное разложение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Органические кислоты, 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углекислый газ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Биогаз (алифатические и ароматические углеводороды)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Углекислый газ, метан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Свалочный грунт 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Высокотоксичный фильтрат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Самовозгорание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климата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Самовозгорание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Загрязнение токсичными газами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климата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Удобрение: органические соединения прогумусовой природы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Загрязнение грунтовых вод</a:t>
                      </a:r>
                      <a:endParaRPr lang="ru-RU" sz="1600" b="1" dirty="0"/>
                    </a:p>
                  </a:txBody>
                  <a:tcPr/>
                </a:tc>
              </a:tr>
              <a:tr h="1014226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Пластик (ПВХ)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Аэробное и анаэробное разложение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Горение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Винилхлорид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Фосген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Токсическое воздействие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endParaRPr lang="ru-RU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Отравляющее вещ-во</a:t>
                      </a:r>
                      <a:endParaRPr lang="ru-RU" sz="1600" b="1" dirty="0"/>
                    </a:p>
                  </a:txBody>
                  <a:tcPr/>
                </a:tc>
              </a:tr>
              <a:tr h="1477454"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Строительный мусор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Горение 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Аэробное и анаэробное разложение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Соли и оксиды тяжелых металлов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Твердые отходы, газовые выбросы (SO</a:t>
                      </a:r>
                      <a:r>
                        <a:rPr lang="ru-RU" sz="16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</a:t>
                      </a:r>
                      <a:r>
                        <a:rPr lang="ru-RU" sz="16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СО</a:t>
                      </a:r>
                      <a:r>
                        <a:rPr lang="ru-RU" sz="16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Токсическое воздействие солей и оксидов тяжелых металлов. </a:t>
                      </a:r>
                    </a:p>
                    <a:p>
                      <a:pPr>
                        <a:lnSpc>
                          <a:spcPts val="192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Накапливаются в почве, в растениях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9585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002377"/>
              </p:ext>
            </p:extLst>
          </p:nvPr>
        </p:nvGraphicFramePr>
        <p:xfrm>
          <a:off x="395534" y="1700808"/>
          <a:ext cx="8424940" cy="4157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450"/>
                <a:gridCol w="2071702"/>
                <a:gridCol w="2214578"/>
                <a:gridCol w="2248210"/>
              </a:tblGrid>
              <a:tr h="68276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Продукт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Протекающий процесс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Образующиеся</a:t>
                      </a:r>
                      <a:r>
                        <a:rPr lang="ru-RU" b="1" baseline="0" dirty="0" smtClean="0"/>
                        <a:t> компоненты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Последствия </a:t>
                      </a:r>
                      <a:endParaRPr lang="ru-RU" b="1" dirty="0"/>
                    </a:p>
                  </a:txBody>
                  <a:tcPr/>
                </a:tc>
              </a:tr>
              <a:tr h="34743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Прочий мусор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Металлы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Батарейки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Изделия из тканей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Коррозия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Окисление под действием кислорода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Горение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Анаэробное разложение натуральных тканей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Вымывание водой водорастворимых соединений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Цинк, уголь, оксид марганца Углекислый газ, ароматические и алифатические углеводороды, кислородсодержащие органические вещества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Загрязнение почвенного горизонта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Токсическое воздействие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Загрязнение токсичными веществами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Изменение климата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Удобрение: перегной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Таблица </a:t>
            </a:r>
            <a:r>
              <a:rPr lang="ru-RU" sz="2400" b="1" dirty="0" smtClean="0"/>
              <a:t> </a:t>
            </a:r>
            <a:r>
              <a:rPr lang="ru-RU" sz="2400" b="1" dirty="0"/>
              <a:t>– возможный состав компонентов, попадающих в окружающую среду (часть </a:t>
            </a:r>
            <a:r>
              <a:rPr lang="ru-RU" sz="2400" b="1" dirty="0" smtClean="0"/>
              <a:t>2)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885792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88031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424936" cy="5545755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 </a:t>
            </a:r>
          </a:p>
          <a:p>
            <a:r>
              <a:rPr lang="ru-RU" sz="2400" b="1" dirty="0" smtClean="0"/>
              <a:t>1</a:t>
            </a:r>
            <a:r>
              <a:rPr lang="ru-RU" sz="2400" b="1" dirty="0"/>
              <a:t>. Установили, что на территории Боготольского района подавляющая масса ТБО складируется на мусорных свалках, стихийных или специально организованных в виде "мусорных полигонов". На организованной свалке отходы утрамбовываются и самовозгораются причиняя вред окружающей среде.</a:t>
            </a:r>
          </a:p>
          <a:p>
            <a:r>
              <a:rPr lang="ru-RU" sz="2400" b="1" dirty="0"/>
              <a:t>2. Рассмотрели процессы, протекающие при размещении и самовозгорании ТБО на полигонах бытовых отходов. </a:t>
            </a:r>
          </a:p>
          <a:p>
            <a:r>
              <a:rPr lang="ru-RU" sz="2400" b="1" dirty="0"/>
              <a:t>3. Показано, что основными загрязняющими веществами, поступающими в окружающую среду Боготольского района являются: углекислый газ, биогаз, метан, винилхлорид, фосген, соли и оксиды тяжелых металлов.</a:t>
            </a:r>
          </a:p>
          <a:p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615160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476672"/>
            <a:ext cx="4286280" cy="488115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Ученый </a:t>
            </a:r>
            <a:r>
              <a:rPr lang="ru-RU" sz="3100" b="1" dirty="0"/>
              <a:t>А. Теллер говорил</a:t>
            </a:r>
            <a:r>
              <a:rPr lang="ru-RU" sz="3100" b="1" dirty="0" smtClean="0"/>
              <a:t>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100" b="1" i="1" dirty="0"/>
              <a:t>«Мы не должны больше рассматривать отходы как нечто, подлежащее уничтожению; мы должны видеть в них еще не использованные источники сырья</a:t>
            </a:r>
            <a:r>
              <a:rPr lang="ru-RU" sz="3100" b="1" i="1" dirty="0" smtClean="0"/>
              <a:t>»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1026" name="Picture 2" descr="C:\Users\Олеся\Desktop\Edward_Teller_(1958)-LLN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476672"/>
            <a:ext cx="4032448" cy="59245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982200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700" b="1" i="1" dirty="0" smtClean="0">
                <a:solidFill>
                  <a:schemeClr val="bg1"/>
                </a:solidFill>
              </a:rPr>
              <a:t>Таблица -</a:t>
            </a:r>
            <a:r>
              <a:rPr lang="ru-RU" sz="2700" b="1" dirty="0" smtClean="0">
                <a:solidFill>
                  <a:schemeClr val="bg1"/>
                </a:solidFill>
              </a:rPr>
              <a:t> </a:t>
            </a:r>
            <a:r>
              <a:rPr lang="ru-RU" sz="2700" b="1" i="1" dirty="0" smtClean="0">
                <a:solidFill>
                  <a:schemeClr val="bg1"/>
                </a:solidFill>
              </a:rPr>
              <a:t>Основные  варианты обращения с ТБО являются </a:t>
            </a:r>
            <a:r>
              <a:rPr lang="ru-RU" sz="2700" b="1" dirty="0" smtClean="0">
                <a:solidFill>
                  <a:schemeClr val="bg1"/>
                </a:solidFill>
              </a:rPr>
              <a:t/>
            </a:r>
            <a:br>
              <a:rPr lang="ru-RU" sz="2700" b="1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715436" cy="5317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6858048"/>
              </a:tblGrid>
              <a:tr h="92869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Захоронение на специализированных свалках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Самый  экономичный вариант – стоимость 35 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</a:rPr>
                        <a:t>долл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</a:rPr>
                        <a:t>/т, не предусматривает дальнейшей переработки, возможно выделение токсичных веществ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454868">
                <a:tc>
                  <a:txBody>
                    <a:bodyPr/>
                    <a:lstStyle/>
                    <a:p>
                      <a:pPr algn="just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Сжигание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этом случае удается уменьшить их объем и получить некоторое количество энергии (400 КВт/час – 1 т.мусора). Однако даже при самой совершенной технологии сжигания эти заводы загрязняют атмосферу. Кроме того, значительное количество образующейся золы требует захоронения сортировки</a:t>
                      </a:r>
                      <a:endParaRPr lang="ru-RU" b="1" dirty="0"/>
                    </a:p>
                  </a:txBody>
                  <a:tcPr/>
                </a:tc>
              </a:tr>
              <a:tr h="894414">
                <a:tc>
                  <a:txBody>
                    <a:bodyPr/>
                    <a:lstStyle/>
                    <a:p>
                      <a:pPr algn="just"/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Компостироваа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ние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Дает возможность повторного использование мусора, достаточно экономичный вариант – 35-70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долл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/1т. Однако требует предварительной </a:t>
                      </a:r>
                      <a:endParaRPr lang="ru-RU" b="1" dirty="0"/>
                    </a:p>
                  </a:txBody>
                  <a:tcPr/>
                </a:tc>
              </a:tr>
              <a:tr h="482152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Сортировка и переработка мусора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Предварительная сортировка предусматривает разделение ТБО на фракции на мусороперерабатывающих заводах вручную или с помощью автоматизированных конвейеров. Сюда входит процесс уменьшения размеров мусорных компонентов путем их измельчении, просеивания, извлечение более или менее крупных металлических предметов, например консервных банок. Стоимость утилизации – 55-70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</a:rPr>
                        <a:t>долл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/1т.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88031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1"/>
            <a:ext cx="8424936" cy="1097219"/>
          </a:xfrm>
        </p:spPr>
        <p:txBody>
          <a:bodyPr>
            <a:normAutofit fontScale="70000" lnSpcReduction="20000"/>
          </a:bodyPr>
          <a:lstStyle/>
          <a:p>
            <a:endParaRPr lang="ru-RU" sz="2400" b="1" i="1" dirty="0" smtClean="0"/>
          </a:p>
          <a:p>
            <a:r>
              <a:rPr lang="ru-RU" sz="3400" b="1" i="1" dirty="0" smtClean="0"/>
              <a:t>Таблица  – Сравнительная характеристика технологий для </a:t>
            </a:r>
          </a:p>
          <a:p>
            <a:r>
              <a:rPr lang="ru-RU" sz="3400" b="1" i="1" dirty="0" smtClean="0"/>
              <a:t>переработки ТБО</a:t>
            </a:r>
            <a:endParaRPr lang="ru-RU" sz="34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33699"/>
              </p:ext>
            </p:extLst>
          </p:nvPr>
        </p:nvGraphicFramePr>
        <p:xfrm>
          <a:off x="214283" y="1285859"/>
          <a:ext cx="864403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523"/>
                <a:gridCol w="1831038"/>
                <a:gridCol w="2204542"/>
                <a:gridCol w="1957017"/>
                <a:gridCol w="1463910"/>
              </a:tblGrid>
              <a:tr h="375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err="1" smtClean="0"/>
                        <a:t>Техноло</a:t>
                      </a:r>
                      <a:endParaRPr lang="ru-RU" sz="16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err="1" smtClean="0"/>
                        <a:t>гии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smtClean="0"/>
                        <a:t>Виды </a:t>
                      </a:r>
                      <a:r>
                        <a:rPr lang="ru-RU" sz="1600" b="1" dirty="0" err="1" smtClean="0"/>
                        <a:t>перераба-тываемых</a:t>
                      </a:r>
                      <a:r>
                        <a:rPr lang="ru-RU" sz="1600" b="1" dirty="0" smtClean="0"/>
                        <a:t> отходов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smtClean="0"/>
                        <a:t>Стадии процесса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smtClean="0"/>
                        <a:t>Получаемые продукты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err="1" smtClean="0"/>
                        <a:t>Экологич</a:t>
                      </a:r>
                      <a:endParaRPr lang="ru-RU" sz="16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1" dirty="0" err="1" smtClean="0"/>
                        <a:t>ность</a:t>
                      </a:r>
                      <a:r>
                        <a:rPr lang="ru-RU" sz="1600" b="1" baseline="0" dirty="0" smtClean="0"/>
                        <a:t> технологии</a:t>
                      </a:r>
                      <a:endParaRPr lang="ru-RU" sz="1600" b="1" dirty="0"/>
                    </a:p>
                  </a:txBody>
                  <a:tcPr/>
                </a:tc>
              </a:tr>
              <a:tr h="1292427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Гидромеханическая сортировка +</a:t>
                      </a:r>
                      <a:r>
                        <a:rPr lang="ru-RU" sz="1600" b="1" baseline="0" dirty="0" smtClean="0">
                          <a:effectLst/>
                        </a:rPr>
                        <a:t> жидкая </a:t>
                      </a:r>
                      <a:r>
                        <a:rPr lang="ru-RU" sz="1600" b="1" baseline="0" dirty="0" err="1" smtClean="0">
                          <a:effectLst/>
                        </a:rPr>
                        <a:t>анаэроб-ная</a:t>
                      </a:r>
                      <a:r>
                        <a:rPr lang="ru-RU" sz="1600" b="1" baseline="0" dirty="0" smtClean="0">
                          <a:effectLst/>
                        </a:rPr>
                        <a:t> переработка ТБО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Мусор, ТБО,</a:t>
                      </a:r>
                      <a:r>
                        <a:rPr lang="ru-RU" sz="1600" b="1" baseline="0" dirty="0" smtClean="0">
                          <a:effectLst/>
                        </a:rPr>
                        <a:t> пищевые отходы, текстиль, пленочные, полимеры, проволока, жесть, стеклобой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Сортировка мусора по размеру с последующей прогонкой через водный поток,</a:t>
                      </a:r>
                      <a:r>
                        <a:rPr lang="ru-RU" sz="1600" b="1" baseline="0" dirty="0" smtClean="0">
                          <a:effectLst/>
                        </a:rPr>
                        <a:t> где органические и неорганические массы разделяются методом гравитационного регулирования водным потоком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Металл, стекло, пластмасса. Жидкий органический раствор, помещенный в первый биореактор</a:t>
                      </a:r>
                      <a:r>
                        <a:rPr lang="ru-RU" sz="1600" b="1" baseline="0" dirty="0" smtClean="0">
                          <a:effectLst/>
                        </a:rPr>
                        <a:t> без доступа света, подвергается анаэробной обработке </a:t>
                      </a:r>
                      <a:r>
                        <a:rPr lang="ru-RU" sz="1600" b="1" baseline="0" dirty="0" err="1" smtClean="0">
                          <a:effectLst/>
                        </a:rPr>
                        <a:t>микро-организмами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Полностью исключает сжигание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</a:tr>
              <a:tr h="11832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Безводный способ переработки ТБО и строительного мусора </a:t>
                      </a:r>
                    </a:p>
                    <a:p>
                      <a:pPr algn="ctr">
                        <a:lnSpc>
                          <a:spcPts val="1400"/>
                        </a:lnSpc>
                      </a:pP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Мусор, ТБО, пищевые отходы, текстиль, пленочные, полимеры, проволока, жесть, стеклобой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Сортировка, извлечение текстиля, пленки, полимеров, металла, стекла. Прессовка и отправка на переработку на другие заводы. Измельчение строительного мусора и пищевых отходов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После сортировки отходов конечным</a:t>
                      </a:r>
                      <a:r>
                        <a:rPr lang="ru-RU" sz="1600" b="1" baseline="0" dirty="0" smtClean="0">
                          <a:effectLst/>
                        </a:rPr>
                        <a:t> продуктом из пищевых отходов и строительного мусора получают почвенную смесь для рекультивации выведенных из оборота земель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Отсутствие:</a:t>
                      </a:r>
                      <a:r>
                        <a:rPr lang="ru-RU" sz="1600" b="1" baseline="0" dirty="0" smtClean="0">
                          <a:effectLst/>
                        </a:rPr>
                        <a:t> газовых выбросов, токсичных отходов, значительное уменьшение запыленность окружающей среды 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785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88031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24936" cy="5544615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Таблица  – Сравнительная характеристика технологий для переработки ТБО</a:t>
            </a:r>
            <a:endParaRPr lang="ru-RU" sz="24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33699"/>
              </p:ext>
            </p:extLst>
          </p:nvPr>
        </p:nvGraphicFramePr>
        <p:xfrm>
          <a:off x="214282" y="1142984"/>
          <a:ext cx="8715470" cy="541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337"/>
                <a:gridCol w="2216208"/>
                <a:gridCol w="2033602"/>
                <a:gridCol w="2053843"/>
                <a:gridCol w="121448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err="1" smtClean="0"/>
                        <a:t>Техноло-гии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/>
                        <a:t>Виды перерабатываемых отходов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/>
                        <a:t>Стадии процесса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/>
                        <a:t>Получаемые продукты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err="1" smtClean="0"/>
                        <a:t>Экологичность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baseline="0" dirty="0" err="1" smtClean="0"/>
                        <a:t>техноло-гии</a:t>
                      </a:r>
                      <a:endParaRPr lang="ru-RU" sz="1600" b="1" dirty="0"/>
                    </a:p>
                  </a:txBody>
                  <a:tcPr/>
                </a:tc>
              </a:tr>
              <a:tr h="856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Способ термической переработки бытовых и промышленных отходов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endParaRPr lang="ru-RU" sz="1600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ТБО, промышленные отходы, наилучший эффект достигается при переработке покрышек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Пиролиз</a:t>
                      </a:r>
                      <a:r>
                        <a:rPr lang="ru-RU" sz="1600" b="1" baseline="0" dirty="0" smtClean="0">
                          <a:effectLst/>
                        </a:rPr>
                        <a:t> бытовых отходов при помощи горячих газов по замкнутому кругу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Получаемые горючие газы используют</a:t>
                      </a:r>
                      <a:r>
                        <a:rPr lang="ru-RU" sz="1600" b="1" baseline="0" dirty="0" smtClean="0">
                          <a:effectLst/>
                        </a:rPr>
                        <a:t> для работы двигателя при экономии основного топлива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Нет выноса вредных</a:t>
                      </a:r>
                      <a:r>
                        <a:rPr lang="ru-RU" sz="1600" b="1" baseline="0" dirty="0" smtClean="0">
                          <a:effectLst/>
                        </a:rPr>
                        <a:t> частиц в атмосферу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</a:tr>
              <a:tr h="1499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Переработка ТБО по технологии термоудара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Переработка, утилизация органических несетчатых материалов: древесных, ТБО, отходов</a:t>
                      </a:r>
                      <a:r>
                        <a:rPr lang="ru-RU" sz="1600" b="1" baseline="0" dirty="0" smtClean="0">
                          <a:effectLst/>
                        </a:rPr>
                        <a:t> </a:t>
                      </a:r>
                      <a:r>
                        <a:rPr lang="ru-RU" sz="1600" b="1" baseline="0" dirty="0" err="1" smtClean="0">
                          <a:effectLst/>
                        </a:rPr>
                        <a:t>сельскохо-зяйственного</a:t>
                      </a:r>
                      <a:r>
                        <a:rPr lang="ru-RU" sz="1600" b="1" baseline="0" dirty="0" smtClean="0">
                          <a:effectLst/>
                        </a:rPr>
                        <a:t> производства, низкосортных твердых топлив- углей, торфа и отходов ее переработки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Под влиянием </a:t>
                      </a:r>
                      <a:r>
                        <a:rPr lang="ru-RU" sz="1600" b="1" dirty="0" err="1" smtClean="0">
                          <a:effectLst/>
                        </a:rPr>
                        <a:t>мгно-венного</a:t>
                      </a:r>
                      <a:r>
                        <a:rPr lang="ru-RU" sz="1600" b="1" dirty="0" smtClean="0">
                          <a:effectLst/>
                        </a:rPr>
                        <a:t> повышающихся высоких температур происходит «вскипание» вещества</a:t>
                      </a:r>
                      <a:r>
                        <a:rPr lang="ru-RU" sz="1600" b="1" baseline="0" dirty="0" smtClean="0">
                          <a:effectLst/>
                        </a:rPr>
                        <a:t> отходов и переход </a:t>
                      </a:r>
                      <a:r>
                        <a:rPr lang="ru-RU" sz="1600" b="1" baseline="0" dirty="0" err="1" smtClean="0">
                          <a:effectLst/>
                        </a:rPr>
                        <a:t>низко-молекулярных</a:t>
                      </a:r>
                      <a:r>
                        <a:rPr lang="ru-RU" sz="1600" b="1" baseline="0" dirty="0" smtClean="0">
                          <a:effectLst/>
                        </a:rPr>
                        <a:t> жидкостей в газообразное состояние пиролизного газа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Технология</a:t>
                      </a:r>
                      <a:r>
                        <a:rPr lang="ru-RU" sz="1600" b="1" baseline="0" dirty="0" smtClean="0">
                          <a:effectLst/>
                        </a:rPr>
                        <a:t> может использоваться в химической, лесо-  и нефтеперерабатывающей отрасли, теплоэнергетике и других отраслях промышленности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effectLst/>
                        </a:rPr>
                        <a:t>Полностью исключает</a:t>
                      </a:r>
                      <a:r>
                        <a:rPr lang="ru-RU" sz="1600" b="1" baseline="0" dirty="0" smtClean="0">
                          <a:effectLst/>
                        </a:rPr>
                        <a:t> сжигание</a:t>
                      </a:r>
                      <a:endParaRPr lang="ru-RU" sz="1600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785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88031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04665"/>
            <a:ext cx="8247860" cy="109551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 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</a:rPr>
              <a:t>С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оотношение по Красноярскому краю между количеством образовавшихся отходов потребления и производства, и использованным или обезвреженным количеством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</a:endParaRPr>
          </a:p>
          <a:p>
            <a:pPr algn="r"/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  <p:pic>
        <p:nvPicPr>
          <p:cNvPr id="1229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39" y="1643050"/>
            <a:ext cx="8774479" cy="500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99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34" y="1556792"/>
            <a:ext cx="8286808" cy="46582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 smtClean="0"/>
              <a:t>Задачи исследования:</a:t>
            </a:r>
          </a:p>
          <a:p>
            <a:pPr marL="0" indent="0" algn="just">
              <a:buNone/>
            </a:pPr>
            <a:r>
              <a:rPr lang="ru-RU" sz="2200" b="1" dirty="0" smtClean="0"/>
              <a:t>1</a:t>
            </a:r>
            <a:r>
              <a:rPr lang="ru-RU" sz="2600" b="1" dirty="0" smtClean="0"/>
              <a:t>) Выяснить, как осуществляется процесс утилизации ТБО на территории Боготольского района и г. Боготола, оценить степень загрязнения территории Боготольского района в результате имеющейся свалки;</a:t>
            </a:r>
          </a:p>
          <a:p>
            <a:pPr marL="0" indent="0" algn="just">
              <a:buNone/>
            </a:pPr>
            <a:r>
              <a:rPr lang="ru-RU" sz="2600" b="1" dirty="0" smtClean="0"/>
              <a:t>2) Из статистических данных по территории Боготольского района и г. Боготола оценить качественный и количественный состав ТБО и их объемы; </a:t>
            </a:r>
          </a:p>
          <a:p>
            <a:pPr marL="0" indent="0" algn="just">
              <a:buNone/>
            </a:pPr>
            <a:r>
              <a:rPr lang="ru-RU" sz="2600" b="1" dirty="0" smtClean="0"/>
              <a:t>3) Используя литературные данные, материалы Интернет – ресурсов выяснить, какие биохимические процессы протекают на свалке и какую опасность они несут для местного населения.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Цель работы: </a:t>
            </a:r>
            <a:r>
              <a:rPr lang="ru-RU" sz="2400" b="1" dirty="0" smtClean="0"/>
              <a:t>Оценить возможности загрязнения окружающей среды  г. Боготола полигонами ТБО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8666825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88031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48681"/>
            <a:ext cx="8104984" cy="95149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Методы и методики выполнения работы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.</a:t>
            </a:r>
          </a:p>
          <a:p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Выполнение работы рассчитано на период 2012-2014 гг.</a:t>
            </a:r>
            <a:endParaRPr lang="ru-RU" sz="2400" b="1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805500"/>
              </p:ext>
            </p:extLst>
          </p:nvPr>
        </p:nvGraphicFramePr>
        <p:xfrm>
          <a:off x="214282" y="1643050"/>
          <a:ext cx="8786874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7429552"/>
              </a:tblGrid>
              <a:tr h="28803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2012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ru-RU" sz="2000" b="1" dirty="0" smtClean="0"/>
                        <a:t>2013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Определение проблемы утилизации ТБО,  постановка целей и задач исследования.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2.Изучение  структуры и объёма ТБО г. Боготола, способов  их утилизации.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Ознакомление с технологиями переработки твёрдых бытовых отходов по литературным источникам, информации сети Интернет.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Определение эффективных технологий по  переработке ТБО.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5.Оценить возможности загрязнения окружающей среды г. Боготола  полигонами ТБО.</a:t>
                      </a:r>
                      <a:endParaRPr lang="ru-RU" sz="2000" b="1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2013</a:t>
                      </a:r>
                      <a:r>
                        <a:rPr lang="en-US" sz="2000" b="1" dirty="0" smtClean="0"/>
                        <a:t>/</a:t>
                      </a:r>
                      <a:r>
                        <a:rPr lang="ru-RU" sz="2000" b="1" dirty="0" smtClean="0"/>
                        <a:t>2014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1.Разработки собственной технологии для утилизации твёрдых бытовых отходов на основе их сортировки.</a:t>
                      </a:r>
                    </a:p>
                    <a:p>
                      <a:pPr algn="ctr"/>
                      <a:r>
                        <a:rPr lang="ru-RU" sz="2000" b="1" dirty="0" smtClean="0"/>
                        <a:t>2.Экономическое обоснование внедрения  установки для переработки ТБО на территории района.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5160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880319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76672"/>
            <a:ext cx="7674076" cy="1166378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Рост количества твердых бытовых отходов по           г. Боготолу </a:t>
            </a:r>
            <a:endParaRPr lang="ru-RU" sz="2400" b="1" dirty="0"/>
          </a:p>
          <a:p>
            <a:pPr algn="r"/>
            <a:endParaRPr lang="ru-RU" sz="2800" b="1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400703"/>
              </p:ext>
            </p:extLst>
          </p:nvPr>
        </p:nvGraphicFramePr>
        <p:xfrm>
          <a:off x="-1328021" y="1546254"/>
          <a:ext cx="10148493" cy="4668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Диаграмма" r:id="rId3" imgW="4838690" imgH="2000208" progId="MSGraph.Chart.8">
                  <p:embed/>
                </p:oleObj>
              </mc:Choice>
              <mc:Fallback>
                <p:oleObj name="Диаграмма" r:id="rId3" imgW="4838690" imgH="2000208" progId="MSGraph.Chart.8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28021" y="1546254"/>
                        <a:ext cx="10148493" cy="46688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14559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352</TotalTime>
  <Words>1035</Words>
  <Application>Microsoft Office PowerPoint</Application>
  <PresentationFormat>Экран (4:3)</PresentationFormat>
  <Paragraphs>190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Диаграмма</vt:lpstr>
      <vt:lpstr>Оценка возможности загрязнения окружающей среды г. Боготола полигонами ТБО </vt:lpstr>
      <vt:lpstr>Ученый А. Теллер говорил:  «Мы не должны больше рассматривать отходы как нечто, подлежащее уничтожению; мы должны видеть в них еще не использованные источники сырья» </vt:lpstr>
      <vt:lpstr>  Таблица - Основные  варианты обращения с ТБО являются    </vt:lpstr>
      <vt:lpstr> </vt:lpstr>
      <vt:lpstr> </vt:lpstr>
      <vt:lpstr> </vt:lpstr>
      <vt:lpstr>Цель работы: Оценить возможности загрязнения окружающей среды  г. Боготола полигонами ТБО</vt:lpstr>
      <vt:lpstr> </vt:lpstr>
      <vt:lpstr> </vt:lpstr>
      <vt:lpstr>Таблица  – количественные показатели ТБО  жителей г. Боготола  (из расчета на одну среднестатистическую семью)</vt:lpstr>
      <vt:lpstr>Таблица – возможный состав компонентов, попадающих в окружающую среду (часть 1)</vt:lpstr>
      <vt:lpstr>Таблица  – возможный состав компонентов, попадающих в окружающую среду (часть 2)</vt:lpstr>
      <vt:lpstr>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технологии переработки отходов на территории Боготольского  района. </dc:title>
  <dc:creator>Олеся</dc:creator>
  <cp:lastModifiedBy>ф1</cp:lastModifiedBy>
  <cp:revision>77</cp:revision>
  <dcterms:created xsi:type="dcterms:W3CDTF">2013-01-21T08:01:58Z</dcterms:created>
  <dcterms:modified xsi:type="dcterms:W3CDTF">2013-05-22T01:38:12Z</dcterms:modified>
</cp:coreProperties>
</file>